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269" r:id="rId3"/>
    <p:sldId id="262" r:id="rId4"/>
    <p:sldId id="272" r:id="rId5"/>
    <p:sldId id="264" r:id="rId6"/>
    <p:sldId id="265" r:id="rId7"/>
    <p:sldId id="260" r:id="rId8"/>
    <p:sldId id="266" r:id="rId9"/>
    <p:sldId id="270" r:id="rId10"/>
    <p:sldId id="261" r:id="rId11"/>
    <p:sldId id="267" r:id="rId12"/>
    <p:sldId id="27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4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6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4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9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4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3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3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5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5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7AE3-4DA7-468C-9A8D-FFC90EEF97EF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1D48-3227-46C0-97F0-BFE8388C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6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Planning for Retirement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(even as a teenager)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0727" y="851908"/>
            <a:ext cx="104840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/>
              <a:t>The Power of </a:t>
            </a:r>
            <a:r>
              <a:rPr lang="en-US" sz="3200" b="1" dirty="0" smtClean="0"/>
              <a:t>Pre-Tax </a:t>
            </a:r>
            <a:r>
              <a:rPr lang="en-US" sz="3200" b="1" dirty="0"/>
              <a:t>Saving 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Funding </a:t>
            </a:r>
            <a:r>
              <a:rPr lang="en-US" sz="3200" dirty="0"/>
              <a:t>your retirement savings account with </a:t>
            </a:r>
            <a:r>
              <a:rPr lang="en-US" sz="3200" dirty="0" smtClean="0">
                <a:solidFill>
                  <a:srgbClr val="FF0000"/>
                </a:solidFill>
              </a:rPr>
              <a:t>pre-tax</a:t>
            </a:r>
            <a:r>
              <a:rPr lang="en-US" sz="3200" dirty="0" smtClean="0"/>
              <a:t> </a:t>
            </a:r>
            <a:r>
              <a:rPr lang="en-US" sz="3200" dirty="0"/>
              <a:t>dollars provides signiﬁcant tax advantages. For </a:t>
            </a:r>
            <a:r>
              <a:rPr lang="en-US" sz="3200" dirty="0" smtClean="0"/>
              <a:t>example, a person who </a:t>
            </a:r>
            <a:r>
              <a:rPr lang="en-US" sz="3200" dirty="0"/>
              <a:t>contributes to a plan with </a:t>
            </a:r>
            <a:r>
              <a:rPr lang="en-US" sz="3200" dirty="0" smtClean="0"/>
              <a:t>before-tax </a:t>
            </a:r>
            <a:r>
              <a:rPr lang="en-US" sz="3200" dirty="0"/>
              <a:t>dollars, </a:t>
            </a:r>
            <a:r>
              <a:rPr lang="en-US" sz="3200" dirty="0" smtClean="0"/>
              <a:t>can </a:t>
            </a:r>
            <a:r>
              <a:rPr lang="en-US" sz="3200" dirty="0"/>
              <a:t>actually increase </a:t>
            </a:r>
            <a:r>
              <a:rPr lang="en-US" sz="3200" dirty="0" smtClean="0"/>
              <a:t>the spendable </a:t>
            </a:r>
            <a:r>
              <a:rPr lang="en-US" sz="3200" dirty="0"/>
              <a:t>income compared to putting aside money after taxes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33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848010"/>
              </p:ext>
            </p:extLst>
          </p:nvPr>
        </p:nvGraphicFramePr>
        <p:xfrm>
          <a:off x="669470" y="506186"/>
          <a:ext cx="10776860" cy="5668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7416"/>
                <a:gridCol w="2669722"/>
                <a:gridCol w="2669722"/>
              </a:tblGrid>
              <a:tr h="1508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This chart shows how: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Savings</a:t>
                      </a:r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After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Tax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Savings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Before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Tax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Gross Pay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$2,000/mo.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$2,000/mo.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Minus 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/>
                        </a:rPr>
                        <a:t>Pre-Tax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Contributions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-$100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Taxable Pay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$2,000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$1,900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Minus Federal Tax </a:t>
                      </a:r>
                      <a:r>
                        <a:rPr lang="en-US" sz="2800" dirty="0">
                          <a:effectLst/>
                        </a:rPr>
                        <a:t>Withholding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-$380*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-$361*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Minus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/>
                        </a:rPr>
                        <a:t>After-Tax</a:t>
                      </a:r>
                      <a:r>
                        <a:rPr lang="en-US" sz="2800" dirty="0" smtClean="0">
                          <a:effectLst/>
                        </a:rPr>
                        <a:t> Contributions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-$100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Net Pay (Paycheck)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$1,520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$1,539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94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$19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68" y="979714"/>
            <a:ext cx="1069521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smtClean="0"/>
              <a:t>Don’t Touch It!</a:t>
            </a:r>
            <a:endParaRPr lang="en-US" sz="3200" b="1" dirty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Money withdrawn early from retirement accounts is heavily taxed! Do not withdraw retirement money unless it is an absolute emergency!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9083" y="718458"/>
            <a:ext cx="10580914" cy="453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Retirement Planning Summary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early.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6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Contribute regularly.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6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Leave it alone.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451" y="718462"/>
            <a:ext cx="1080951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The Truth Is…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Retirement </a:t>
            </a:r>
            <a:r>
              <a:rPr lang="en-US" sz="3200" dirty="0" smtClean="0">
                <a:solidFill>
                  <a:srgbClr val="FF0000"/>
                </a:solidFill>
              </a:rPr>
              <a:t>WILL</a:t>
            </a:r>
            <a:r>
              <a:rPr lang="en-US" sz="3200" dirty="0" smtClean="0"/>
              <a:t> happen eventually.</a:t>
            </a:r>
            <a:endParaRPr lang="en-US" sz="3200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 Social Security and Medicare will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pay all your expenses.</a:t>
            </a:r>
            <a:endParaRPr lang="en-US" sz="3200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FF0000"/>
                </a:solidFill>
              </a:rPr>
              <a:t>CANNOT</a:t>
            </a:r>
            <a:r>
              <a:rPr lang="en-US" sz="3200" dirty="0" smtClean="0"/>
              <a:t> save enough money if you start at age 50.</a:t>
            </a:r>
          </a:p>
        </p:txBody>
      </p:sp>
    </p:spTree>
    <p:extLst>
      <p:ext uri="{BB962C8B-B14F-4D97-AF65-F5344CB8AC3E}">
        <p14:creationId xmlns:p14="http://schemas.microsoft.com/office/powerpoint/2010/main" val="42758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486" y="756745"/>
            <a:ext cx="10940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Much Should I Save?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pPr algn="just"/>
            <a:r>
              <a:rPr lang="en-US" sz="3200" dirty="0"/>
              <a:t>The Social Security Administration and personal ﬁnancial planning experts suggest that you’ll probably need 80% - 90% of your </a:t>
            </a:r>
            <a:r>
              <a:rPr lang="en-US" sz="3200" dirty="0" smtClean="0"/>
              <a:t>highest salary </a:t>
            </a:r>
            <a:r>
              <a:rPr lang="en-US" sz="3200" dirty="0"/>
              <a:t>to retire comfortably. To make sure you don’t </a:t>
            </a:r>
            <a:r>
              <a:rPr lang="en-US" sz="3200" dirty="0" smtClean="0"/>
              <a:t>face a “retirement gap,” you’ll </a:t>
            </a:r>
            <a:r>
              <a:rPr lang="en-US" sz="3200" dirty="0"/>
              <a:t>need your own supplemental retirement plan to make up the diﬀerence</a:t>
            </a:r>
            <a:r>
              <a:rPr lang="en-US" sz="3200" dirty="0" smtClean="0"/>
              <a:t>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4742" y="1534886"/>
            <a:ext cx="88500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A W</a:t>
            </a:r>
            <a:r>
              <a:rPr lang="en-US" sz="3200" b="1" dirty="0" smtClean="0"/>
              <a:t>ise </a:t>
            </a:r>
            <a:r>
              <a:rPr lang="en-US" sz="3200" b="1" dirty="0"/>
              <a:t>S</a:t>
            </a:r>
            <a:r>
              <a:rPr lang="en-US" sz="3200" b="1" dirty="0" smtClean="0"/>
              <a:t>avings Plan: </a:t>
            </a:r>
          </a:p>
          <a:p>
            <a:pPr algn="just"/>
            <a:endParaRPr lang="en-US" sz="3200" dirty="0" smtClean="0"/>
          </a:p>
          <a:p>
            <a:pPr marL="13716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save </a:t>
            </a:r>
            <a:r>
              <a:rPr lang="en-US" sz="3200" dirty="0">
                <a:solidFill>
                  <a:srgbClr val="FF0000"/>
                </a:solidFill>
              </a:rPr>
              <a:t>7% of your income in your </a:t>
            </a:r>
            <a:r>
              <a:rPr lang="en-US" sz="3200" dirty="0" smtClean="0">
                <a:solidFill>
                  <a:srgbClr val="FF0000"/>
                </a:solidFill>
              </a:rPr>
              <a:t>20s;</a:t>
            </a:r>
          </a:p>
          <a:p>
            <a:pPr marL="13716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save </a:t>
            </a:r>
            <a:r>
              <a:rPr lang="en-US" sz="3200" dirty="0">
                <a:solidFill>
                  <a:srgbClr val="FF0000"/>
                </a:solidFill>
              </a:rPr>
              <a:t>10% in your </a:t>
            </a:r>
            <a:r>
              <a:rPr lang="en-US" sz="3200" dirty="0" smtClean="0">
                <a:solidFill>
                  <a:srgbClr val="FF0000"/>
                </a:solidFill>
              </a:rPr>
              <a:t>30s;</a:t>
            </a:r>
          </a:p>
          <a:p>
            <a:pPr marL="13716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ave 15</a:t>
            </a:r>
            <a:r>
              <a:rPr lang="en-US" sz="3200" dirty="0">
                <a:solidFill>
                  <a:srgbClr val="FF0000"/>
                </a:solidFill>
              </a:rPr>
              <a:t>% in your </a:t>
            </a:r>
            <a:r>
              <a:rPr lang="en-US" sz="3200" dirty="0" smtClean="0">
                <a:solidFill>
                  <a:srgbClr val="FF0000"/>
                </a:solidFill>
              </a:rPr>
              <a:t>40s;</a:t>
            </a:r>
          </a:p>
          <a:p>
            <a:pPr marL="13716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ave 20</a:t>
            </a:r>
            <a:r>
              <a:rPr lang="en-US" sz="3200" dirty="0">
                <a:solidFill>
                  <a:srgbClr val="FF0000"/>
                </a:solidFill>
              </a:rPr>
              <a:t>% in your 50s and 60s.</a:t>
            </a:r>
            <a:r>
              <a:rPr lang="en-US" sz="3200" dirty="0"/>
              <a:t> 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5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5" y="1077680"/>
            <a:ext cx="111360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Let </a:t>
            </a:r>
            <a:r>
              <a:rPr lang="en-US" sz="3200" b="1" dirty="0"/>
              <a:t>Time and Your Money Do All the Work!</a:t>
            </a:r>
            <a:endParaRPr lang="en-US" sz="3200" dirty="0"/>
          </a:p>
          <a:p>
            <a:r>
              <a:rPr lang="en-US" sz="3200" dirty="0"/>
              <a:t> </a:t>
            </a:r>
            <a:endParaRPr lang="en-US" sz="1200" dirty="0"/>
          </a:p>
          <a:p>
            <a:pPr algn="just"/>
            <a:r>
              <a:rPr lang="en-US" sz="3200" dirty="0"/>
              <a:t>In any retirement plan, the most important thing is to </a:t>
            </a:r>
            <a:r>
              <a:rPr lang="en-US" sz="3200" dirty="0">
                <a:solidFill>
                  <a:srgbClr val="FF0000"/>
                </a:solidFill>
              </a:rPr>
              <a:t>start your retirement savings plan right </a:t>
            </a:r>
            <a:r>
              <a:rPr lang="en-US" sz="3200" dirty="0" smtClean="0">
                <a:solidFill>
                  <a:srgbClr val="FF0000"/>
                </a:solidFill>
              </a:rPr>
              <a:t>now!</a:t>
            </a:r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Through </a:t>
            </a:r>
            <a:r>
              <a:rPr lang="en-US" sz="3200" dirty="0"/>
              <a:t>the power of </a:t>
            </a:r>
            <a:r>
              <a:rPr lang="en-US" sz="3200" dirty="0">
                <a:solidFill>
                  <a:srgbClr val="FF0000"/>
                </a:solidFill>
              </a:rPr>
              <a:t>compound interest</a:t>
            </a:r>
            <a:r>
              <a:rPr lang="en-US" sz="3200" dirty="0"/>
              <a:t>, your investment will grow much larger than the sum of all your </a:t>
            </a:r>
            <a:r>
              <a:rPr lang="en-US" sz="3200" dirty="0" smtClean="0"/>
              <a:t>contributions.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3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99" y="457201"/>
            <a:ext cx="112177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algn="just"/>
            <a:r>
              <a:rPr lang="en-US" sz="3200" b="1" dirty="0" smtClean="0"/>
              <a:t>Start Early!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Look at a $200 monthly contribution started at different ages, and retiring at age 67.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en-US" i="1" dirty="0" smtClean="0"/>
              <a:t>For </a:t>
            </a:r>
            <a:r>
              <a:rPr lang="en-US" i="1" dirty="0"/>
              <a:t>illustrative purposes only. It assumes an 8% rate of return and reinvestment of earnings with no withdrawals. The illustration does not reﬂect any charges, expenses or fees that may be associated with your Plan.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650825"/>
              </p:ext>
            </p:extLst>
          </p:nvPr>
        </p:nvGraphicFramePr>
        <p:xfrm>
          <a:off x="571498" y="2890157"/>
          <a:ext cx="11217730" cy="2445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245"/>
                <a:gridCol w="1952897"/>
                <a:gridCol w="1952897"/>
                <a:gridCol w="1952897"/>
                <a:gridCol w="1952897"/>
                <a:gridCol w="1952897"/>
              </a:tblGrid>
              <a:tr h="6564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</a:tr>
              <a:tr h="1133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Out-of-Pocket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$24,000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$48,000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$72,000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$96,000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$120,000</a:t>
                      </a:r>
                      <a:endParaRPr lang="en-US" sz="2400" dirty="0"/>
                    </a:p>
                  </a:txBody>
                  <a:tcPr/>
                </a:tc>
              </a:tr>
              <a:tr h="6564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Account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$36,589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$117,804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$298,072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$698,202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$1,586,345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3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486" y="756745"/>
            <a:ext cx="109401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/>
              <a:t>Where Will I Get This Money?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By </a:t>
            </a:r>
            <a:r>
              <a:rPr lang="en-US" sz="3200" dirty="0">
                <a:solidFill>
                  <a:srgbClr val="FF0000"/>
                </a:solidFill>
              </a:rPr>
              <a:t>cutting back</a:t>
            </a:r>
            <a:r>
              <a:rPr lang="en-US" sz="3200" dirty="0"/>
              <a:t> just a little on some common monthly expenses, you can easily aﬀord a modest contribution that will grow signiﬁcantly over time. Just consider how much one person can save by cutting back on a few common items: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2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36453"/>
              </p:ext>
            </p:extLst>
          </p:nvPr>
        </p:nvGraphicFramePr>
        <p:xfrm>
          <a:off x="620486" y="506186"/>
          <a:ext cx="10907484" cy="5722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6871"/>
                <a:gridCol w="2726871"/>
                <a:gridCol w="2726871"/>
                <a:gridCol w="2726871"/>
              </a:tblGrid>
              <a:tr h="790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Expense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Give Up</a:t>
                      </a:r>
                      <a:br>
                        <a:rPr lang="en-US" sz="3200">
                          <a:effectLst/>
                        </a:rPr>
                      </a:br>
                      <a:r>
                        <a:rPr lang="en-US" sz="3200">
                          <a:effectLst/>
                        </a:rPr>
                        <a:t>How Often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Monthly</a:t>
                      </a:r>
                      <a:br>
                        <a:rPr lang="en-US" sz="3200">
                          <a:effectLst/>
                        </a:rPr>
                      </a:br>
                      <a:r>
                        <a:rPr lang="en-US" sz="3200">
                          <a:effectLst/>
                        </a:rPr>
                        <a:t>Savings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Value if Invested</a:t>
                      </a:r>
                      <a:br>
                        <a:rPr lang="en-US" sz="3200">
                          <a:effectLst/>
                        </a:rPr>
                      </a:br>
                      <a:r>
                        <a:rPr lang="en-US" sz="3200">
                          <a:effectLst/>
                        </a:rPr>
                        <a:t>for 25 Years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12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Dinner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Once a week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$100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$94,745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12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Lunch out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Twice a week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$60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$56,847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12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Coffee and bagel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Twice a week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$40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$37,898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12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Vending machine soda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Once a day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$12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$11,369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412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Movie ticket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Once a month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$10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$9,474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6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426" y="979714"/>
            <a:ext cx="1069521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It Takes Willpower!</a:t>
            </a:r>
            <a:endParaRPr lang="en-US" sz="3200" b="1" dirty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Using an employer’s </a:t>
            </a:r>
            <a:r>
              <a:rPr lang="en-US" sz="3200" dirty="0" smtClean="0">
                <a:solidFill>
                  <a:srgbClr val="FF0000"/>
                </a:solidFill>
              </a:rPr>
              <a:t>direct deposit</a:t>
            </a:r>
            <a:r>
              <a:rPr lang="en-US" sz="3200" dirty="0" smtClean="0"/>
              <a:t> system will help you to contribute regularly and painlessly. Money can be electronically transferred to your retirement account before you get your paycheck.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Since you may never see it, you might never miss it!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377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Office Theme</vt:lpstr>
      <vt:lpstr>Planning for Retirement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Retirement</dc:title>
  <dc:creator>Acton, Richard</dc:creator>
  <cp:lastModifiedBy>Acton, Richard</cp:lastModifiedBy>
  <cp:revision>33</cp:revision>
  <dcterms:created xsi:type="dcterms:W3CDTF">2014-02-05T22:16:41Z</dcterms:created>
  <dcterms:modified xsi:type="dcterms:W3CDTF">2015-03-20T13:58:20Z</dcterms:modified>
</cp:coreProperties>
</file>