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6" r:id="rId2"/>
    <p:sldId id="375" r:id="rId3"/>
    <p:sldId id="314" r:id="rId4"/>
    <p:sldId id="335" r:id="rId5"/>
    <p:sldId id="330" r:id="rId6"/>
    <p:sldId id="321" r:id="rId7"/>
    <p:sldId id="322" r:id="rId8"/>
    <p:sldId id="323" r:id="rId9"/>
    <p:sldId id="324" r:id="rId10"/>
    <p:sldId id="325" r:id="rId11"/>
    <p:sldId id="327" r:id="rId12"/>
    <p:sldId id="370" r:id="rId13"/>
    <p:sldId id="359" r:id="rId14"/>
    <p:sldId id="371" r:id="rId15"/>
    <p:sldId id="363" r:id="rId16"/>
    <p:sldId id="364" r:id="rId17"/>
    <p:sldId id="365" r:id="rId18"/>
    <p:sldId id="373" r:id="rId19"/>
    <p:sldId id="374" r:id="rId20"/>
    <p:sldId id="351" r:id="rId21"/>
    <p:sldId id="31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55"/>
    <a:srgbClr val="49BACE"/>
    <a:srgbClr val="5A0D11"/>
    <a:srgbClr val="5D6EB5"/>
    <a:srgbClr val="394EB5"/>
    <a:srgbClr val="5471FF"/>
    <a:srgbClr val="433456"/>
    <a:srgbClr val="3A2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8" autoAdjust="0"/>
  </p:normalViewPr>
  <p:slideViewPr>
    <p:cSldViewPr snapToGrid="0" snapToObjects="1">
      <p:cViewPr varScale="1">
        <p:scale>
          <a:sx n="88" d="100"/>
          <a:sy n="88" d="100"/>
        </p:scale>
        <p:origin x="1062" y="54"/>
      </p:cViewPr>
      <p:guideLst>
        <p:guide orient="horz" pos="91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  <c:spPr>
        <a:ln>
          <a:solidFill>
            <a:srgbClr val="595959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72244094488228E-2"/>
          <c:y val="3.31880510151202E-2"/>
          <c:w val="0.9232722003499555"/>
          <c:h val="0.900367902913191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cat>
            <c:strRef>
              <c:f>Sheet1!$A$1:$A$6</c:f>
              <c:strCache>
                <c:ptCount val="6"/>
                <c:pt idx="0">
                  <c:v>Construction</c:v>
                </c:pt>
                <c:pt idx="1">
                  <c:v>Manufacturing</c:v>
                </c:pt>
                <c:pt idx="2">
                  <c:v>Financial</c:v>
                </c:pt>
                <c:pt idx="3">
                  <c:v>Agriculture</c:v>
                </c:pt>
                <c:pt idx="4">
                  <c:v>Education and Health</c:v>
                </c:pt>
                <c:pt idx="5">
                  <c:v>Leisure and Hospitality</c:v>
                </c:pt>
              </c:strCache>
            </c:strRef>
          </c:cat>
          <c:val>
            <c:numRef>
              <c:f>Sheet1!$B$1:$B$6</c:f>
              <c:numCache>
                <c:formatCode>_("$"* #,##0_);_("$"* \(#,##0\);_("$"* "-"??_);_(@_)</c:formatCode>
                <c:ptCount val="6"/>
                <c:pt idx="0">
                  <c:v>49000</c:v>
                </c:pt>
                <c:pt idx="1">
                  <c:v>84000</c:v>
                </c:pt>
                <c:pt idx="2">
                  <c:v>64000</c:v>
                </c:pt>
                <c:pt idx="3">
                  <c:v>25000</c:v>
                </c:pt>
                <c:pt idx="4">
                  <c:v>45000</c:v>
                </c:pt>
                <c:pt idx="5">
                  <c:v>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685736"/>
        <c:axId val="379950408"/>
        <c:axId val="0"/>
      </c:bar3DChart>
      <c:catAx>
        <c:axId val="3136857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379950408"/>
        <c:crosses val="autoZero"/>
        <c:auto val="1"/>
        <c:lblAlgn val="ctr"/>
        <c:lblOffset val="100"/>
        <c:noMultiLvlLbl val="0"/>
      </c:catAx>
      <c:valAx>
        <c:axId val="379950408"/>
        <c:scaling>
          <c:orientation val="minMax"/>
        </c:scaling>
        <c:delete val="0"/>
        <c:axPos val="l"/>
        <c:majorGridlines>
          <c:spPr>
            <a:ln w="6350">
              <a:solidFill>
                <a:srgbClr val="595959"/>
              </a:solidFill>
            </a:ln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  <a:latin typeface="Century Gothic"/>
                <a:cs typeface="Century Gothic"/>
              </a:defRPr>
            </a:pPr>
            <a:endParaRPr lang="en-US"/>
          </a:p>
        </c:txPr>
        <c:crossAx val="313685736"/>
        <c:crosses val="autoZero"/>
        <c:crossBetween val="between"/>
        <c:majorUnit val="15000"/>
        <c:minorUnit val="200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0.39327</cdr:x>
      <cdr:y>0.83106</cdr:y>
    </cdr:from>
    <cdr:to>
      <cdr:x>0.51997</cdr:x>
      <cdr:y>0.87603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061" y="3981898"/>
          <a:ext cx="115854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defRPr>
          </a:lvl9pPr>
        </a:lstStyle>
        <a:p xmlns:a="http://schemas.openxmlformats.org/drawingml/2006/main">
          <a:pPr algn="ctr"/>
          <a:r>
            <a:rPr lang="en-US" sz="800" dirty="0" smtClean="0">
              <a:solidFill>
                <a:srgbClr val="FFFFFF"/>
              </a:solidFill>
              <a:latin typeface="Century Gothic"/>
              <a:cs typeface="Century Gothic"/>
            </a:rPr>
            <a:t>Financial</a:t>
          </a:r>
          <a:endParaRPr lang="en-US" sz="800" dirty="0">
            <a:solidFill>
              <a:srgbClr val="FFFFFF"/>
            </a:solidFill>
            <a:latin typeface="Century Gothic"/>
            <a:cs typeface="Century Gothic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FA553C3-AF25-4DEF-8585-027FA456C836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E07177F9-C328-4A84-BA0D-860A08A62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1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986C68E-175E-4B90-BB9B-FCF4F6591057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01C2174-8A2D-493C-8162-2FD1C598B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40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mfg</a:t>
            </a:r>
            <a:r>
              <a:rPr lang="en-US" dirty="0" smtClean="0"/>
              <a:t> day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Let’s talk about why you are all here today, </a:t>
            </a:r>
            <a:r>
              <a:rPr lang="en-US" dirty="0" err="1" smtClean="0"/>
              <a:t>mfg</a:t>
            </a:r>
            <a:r>
              <a:rPr lang="en-US" dirty="0" smtClean="0"/>
              <a:t> day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?: Does anyone know what </a:t>
            </a:r>
            <a:r>
              <a:rPr lang="en-US" dirty="0" err="1" smtClean="0"/>
              <a:t>mfg</a:t>
            </a:r>
            <a:r>
              <a:rPr lang="en-US" dirty="0" smtClean="0"/>
              <a:t> is all about?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AP-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 smtClean="0"/>
              <a:t>Mfg</a:t>
            </a:r>
            <a:r>
              <a:rPr lang="en-US" dirty="0" smtClean="0"/>
              <a:t> day is an annual event held in Oct where U.S. </a:t>
            </a:r>
            <a:r>
              <a:rPr lang="en-US" dirty="0" err="1" smtClean="0"/>
              <a:t>mfgs</a:t>
            </a:r>
            <a:r>
              <a:rPr lang="en-US" dirty="0" smtClean="0"/>
              <a:t> like Haas open their doors to demonstrate what modern </a:t>
            </a:r>
            <a:r>
              <a:rPr lang="en-US" dirty="0" err="1" smtClean="0"/>
              <a:t>mfg</a:t>
            </a:r>
            <a:r>
              <a:rPr lang="en-US" dirty="0" smtClean="0"/>
              <a:t> is all about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527A5-EBE9-4361-BB35-A3C47EC04246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992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78% </a:t>
            </a:r>
            <a:r>
              <a:rPr lang="en-US" dirty="0" err="1" smtClean="0"/>
              <a:t>mfg</a:t>
            </a:r>
            <a:r>
              <a:rPr lang="en-US" dirty="0" smtClean="0"/>
              <a:t> workers get retirement 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8A173D-2698-425C-986A-35362FECBF5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65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We can see that the reality of </a:t>
            </a:r>
            <a:r>
              <a:rPr lang="en-US" dirty="0" err="1" smtClean="0"/>
              <a:t>mfg</a:t>
            </a:r>
            <a:r>
              <a:rPr lang="en-US" dirty="0" smtClean="0"/>
              <a:t> is very different than the misconceptions that many people have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That is why we have a </a:t>
            </a:r>
            <a:r>
              <a:rPr lang="en-US" dirty="0" err="1" smtClean="0"/>
              <a:t>mfg</a:t>
            </a:r>
            <a:r>
              <a:rPr lang="en-US" dirty="0" smtClean="0"/>
              <a:t> day, and why Haas has opened its doors to help the cause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1A0CF-B297-4237-BE79-9FB77C361238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61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Mfg</a:t>
            </a:r>
            <a:r>
              <a:rPr lang="en-US" dirty="0" smtClean="0"/>
              <a:t> pay VC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Here we can see hoe </a:t>
            </a:r>
            <a:r>
              <a:rPr lang="en-US" dirty="0" err="1" smtClean="0"/>
              <a:t>mfg</a:t>
            </a:r>
            <a:r>
              <a:rPr lang="en-US" dirty="0" smtClean="0"/>
              <a:t> pay compares to other fields in Ventura County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Out of construction, … </a:t>
            </a:r>
            <a:r>
              <a:rPr lang="en-US" dirty="0" err="1" smtClean="0"/>
              <a:t>mfg</a:t>
            </a:r>
            <a:r>
              <a:rPr lang="en-US" dirty="0" smtClean="0"/>
              <a:t> pays well</a:t>
            </a:r>
            <a:endParaRPr lang="en-US" dirty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4F7766-ED11-4AB8-BE12-3429FC684174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090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300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Skills gap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300" dirty="0" smtClean="0">
              <a:latin typeface="Arial" charset="0"/>
              <a:ea typeface="MS PGothic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Even with a modern facility like we saw and Haas doing well, Haas is facing something that a lot of employers are facing</a:t>
            </a: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That is an inability to find qualified people to come work for us</a:t>
            </a: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?: Has anyone heard of the skills gap, anyone know what that is?</a:t>
            </a:r>
            <a:endParaRPr lang="en-US" sz="13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E4C8BA-0AAA-4FE2-99C1-A8193AD1C00A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13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950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300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Skills gap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300" dirty="0" smtClean="0">
              <a:latin typeface="Arial" charset="0"/>
              <a:ea typeface="MS PGothic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The skills gap is simply the difference or gap between skills that potential employees have and the skills </a:t>
            </a:r>
            <a:r>
              <a:rPr lang="en-US" sz="1300" smtClean="0">
                <a:latin typeface="Arial" charset="0"/>
                <a:ea typeface="MS PGothic" charset="0"/>
                <a:cs typeface="Arial" charset="0"/>
              </a:rPr>
              <a:t>that employers </a:t>
            </a: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want </a:t>
            </a:r>
            <a:endParaRPr lang="en-US" sz="13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5E23CF-B6B3-4B20-94E4-3A0A141AD85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14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355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Skills gap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Right now, there are an estimated 600,000 unfilled </a:t>
            </a:r>
            <a:r>
              <a:rPr lang="en-US" dirty="0" err="1" smtClean="0"/>
              <a:t>mfg</a:t>
            </a:r>
            <a:r>
              <a:rPr lang="en-US" dirty="0" smtClean="0"/>
              <a:t> positions because of the skills gap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0AEB37-7669-4CC8-B7A4-516AAB27776F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15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09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Skills gap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It is estimated that in less that 10 years, by 2020, 10 million new skilled workers will be needed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 smtClean="0"/>
              <a:t>The shortage of skilled workers is exploding because people are not getting the skills needed to keep America running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566D0-2CF5-4C2B-83C1-A863456C8E39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16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56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Skills gap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The reason is two part: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 smtClean="0"/>
              <a:t>The current skilled worker is 56 years old and will be retiring in the next 5-15 years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 smtClean="0"/>
              <a:t>People are not learning skills to be able to replace these people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D16FD-B261-4CF8-B147-5D8539EFB5F7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17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67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300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Skills gap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300" dirty="0" smtClean="0">
              <a:latin typeface="Arial" charset="0"/>
              <a:ea typeface="MS PGothic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Even with a modern facility like we saw and Haas doing well, Haas is facing something that a lot of employers are facing</a:t>
            </a: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That is an inability to find qualified people to come work for us</a:t>
            </a:r>
          </a:p>
          <a:p>
            <a:pPr marL="285750" indent="-28575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300" dirty="0" smtClean="0">
                <a:latin typeface="Arial" charset="0"/>
                <a:ea typeface="MS PGothic" charset="0"/>
                <a:cs typeface="Arial" charset="0"/>
              </a:rPr>
              <a:t>?: Has anyone heard of the skills gap, anyone know what that is?</a:t>
            </a:r>
            <a:endParaRPr lang="en-US" sz="13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B89AA4-D247-41BC-ABE7-5BF68D36B43B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18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440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Skills gap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What a lot of people don</a:t>
            </a:r>
            <a:r>
              <a:rPr lang="fr-FR" dirty="0" smtClean="0"/>
              <a:t>’</a:t>
            </a:r>
            <a:r>
              <a:rPr lang="en-US" dirty="0" smtClean="0"/>
              <a:t>t realize either, is that CA has more </a:t>
            </a:r>
            <a:r>
              <a:rPr lang="en-US" dirty="0" err="1" smtClean="0"/>
              <a:t>mfg</a:t>
            </a:r>
            <a:r>
              <a:rPr lang="en-US" dirty="0" smtClean="0"/>
              <a:t> positions than any other state, and, they pay well</a:t>
            </a:r>
            <a:endParaRPr lang="en-US" dirty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F7F9A3-E8B1-4529-9FEE-753AA916B0D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45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mfg</a:t>
            </a:r>
            <a:r>
              <a:rPr lang="en-US" dirty="0" smtClean="0"/>
              <a:t> day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Let’s talk about why you are all here today, </a:t>
            </a:r>
            <a:r>
              <a:rPr lang="en-US" dirty="0" err="1" smtClean="0"/>
              <a:t>mfg</a:t>
            </a:r>
            <a:r>
              <a:rPr lang="en-US" dirty="0" smtClean="0"/>
              <a:t> day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?: Does anyone know what </a:t>
            </a:r>
            <a:r>
              <a:rPr lang="en-US" dirty="0" err="1" smtClean="0"/>
              <a:t>mfg</a:t>
            </a:r>
            <a:r>
              <a:rPr lang="en-US" dirty="0" smtClean="0"/>
              <a:t> is all about?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AP-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 smtClean="0"/>
              <a:t>Mfg</a:t>
            </a:r>
            <a:r>
              <a:rPr lang="en-US" dirty="0" smtClean="0"/>
              <a:t> day is an annual event held in Oct where U.S. </a:t>
            </a:r>
            <a:r>
              <a:rPr lang="en-US" dirty="0" err="1" smtClean="0"/>
              <a:t>mfgs</a:t>
            </a:r>
            <a:r>
              <a:rPr lang="en-US" dirty="0" smtClean="0"/>
              <a:t> like Haas open their doors to demonstrate what modern </a:t>
            </a:r>
            <a:r>
              <a:rPr lang="en-US" dirty="0" err="1" smtClean="0"/>
              <a:t>mfg</a:t>
            </a:r>
            <a:r>
              <a:rPr lang="en-US" dirty="0" smtClean="0"/>
              <a:t> is all about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527A5-EBE9-4361-BB35-A3C47EC04246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96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sz="1300" smtClean="0">
              <a:latin typeface="Arial" charset="0"/>
              <a:cs typeface="Arial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D894AC-FBD0-4A16-82D4-B7CB2ACAB6C0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20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993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mfg</a:t>
            </a:r>
            <a:r>
              <a:rPr lang="en-US" dirty="0" smtClean="0"/>
              <a:t> day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Let’s talk about why you are all here today, </a:t>
            </a:r>
            <a:r>
              <a:rPr lang="en-US" dirty="0" err="1" smtClean="0"/>
              <a:t>mfg</a:t>
            </a:r>
            <a:r>
              <a:rPr lang="en-US" dirty="0" smtClean="0"/>
              <a:t> day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?: Does anyone know what </a:t>
            </a:r>
            <a:r>
              <a:rPr lang="en-US" dirty="0" err="1" smtClean="0"/>
              <a:t>mfg</a:t>
            </a:r>
            <a:r>
              <a:rPr lang="en-US" dirty="0" smtClean="0"/>
              <a:t> is all about?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AP-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 smtClean="0"/>
              <a:t>Mfg</a:t>
            </a:r>
            <a:r>
              <a:rPr lang="en-US" dirty="0" smtClean="0"/>
              <a:t> day is an annual event held in Oct where U.S. </a:t>
            </a:r>
            <a:r>
              <a:rPr lang="en-US" dirty="0" err="1" smtClean="0"/>
              <a:t>mfgs</a:t>
            </a:r>
            <a:r>
              <a:rPr lang="en-US" dirty="0" smtClean="0"/>
              <a:t> like Haas open their doors to demonstrate what modern </a:t>
            </a:r>
            <a:r>
              <a:rPr lang="en-US" dirty="0" err="1" smtClean="0"/>
              <a:t>mfg</a:t>
            </a:r>
            <a:r>
              <a:rPr lang="en-US" dirty="0" smtClean="0"/>
              <a:t> is all about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527A5-EBE9-4361-BB35-A3C47EC04246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21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4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 a modern </a:t>
            </a:r>
            <a:r>
              <a:rPr lang="en-US" dirty="0" err="1" smtClean="0"/>
              <a:t>mfg</a:t>
            </a:r>
            <a:r>
              <a:rPr lang="en-US" dirty="0" smtClean="0"/>
              <a:t> facility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For example, a lot of people these days still think that factories like this from the turn of the century or early 1900s is what the modern </a:t>
            </a:r>
            <a:r>
              <a:rPr lang="en-US" dirty="0" err="1" smtClean="0"/>
              <a:t>mfg</a:t>
            </a:r>
            <a:r>
              <a:rPr lang="en-US" dirty="0" smtClean="0"/>
              <a:t> facility is like today</a:t>
            </a: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431620-05F8-45ED-982A-200E8588993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3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14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Modern </a:t>
            </a:r>
            <a:r>
              <a:rPr lang="en-US" dirty="0" err="1" smtClean="0"/>
              <a:t>mfg</a:t>
            </a:r>
            <a:r>
              <a:rPr lang="en-US" dirty="0" smtClean="0"/>
              <a:t> facility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This is actually the reality, modern, advanced </a:t>
            </a:r>
            <a:r>
              <a:rPr lang="en-US" dirty="0" err="1" smtClean="0"/>
              <a:t>mfg</a:t>
            </a:r>
            <a:r>
              <a:rPr lang="en-US" dirty="0" smtClean="0"/>
              <a:t> facilities like Haas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Clean, safe, use of FMS, lights out, robotics, etc.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We are going to be able to see this live in a few minutes</a:t>
            </a:r>
          </a:p>
          <a:p>
            <a:pPr marL="171450" indent="-171450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15F32-0E12-4CCF-BD08-FB5C8E8469E9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4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84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The reality of </a:t>
            </a:r>
            <a:r>
              <a:rPr lang="en-US" dirty="0" err="1" smtClean="0"/>
              <a:t>mfg</a:t>
            </a:r>
            <a:r>
              <a:rPr lang="en-US" dirty="0" smtClean="0"/>
              <a:t> in America usually surprises a lot of people</a:t>
            </a:r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9EAFC-76D9-485D-B284-F66E3B2F0B43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5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35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For one, the U.S. has the largest </a:t>
            </a:r>
            <a:r>
              <a:rPr lang="en-US" dirty="0" err="1" smtClean="0"/>
              <a:t>mfg</a:t>
            </a:r>
            <a:r>
              <a:rPr lang="en-US" dirty="0" smtClean="0"/>
              <a:t> economy in the world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 smtClean="0"/>
              <a:t>Everything is not build it China or India contrary to popular belief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90EDCE-8A14-4687-87B3-6908EC717986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6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8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Every 1 </a:t>
            </a:r>
            <a:r>
              <a:rPr lang="en-US" dirty="0" err="1" smtClean="0"/>
              <a:t>mfg</a:t>
            </a:r>
            <a:r>
              <a:rPr lang="en-US" dirty="0" smtClean="0"/>
              <a:t> job creates 2.9 jobs in other sectors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dirty="0" smtClean="0"/>
              <a:t>Because </a:t>
            </a:r>
            <a:r>
              <a:rPr lang="en-US" dirty="0" err="1" smtClean="0"/>
              <a:t>mfg</a:t>
            </a:r>
            <a:r>
              <a:rPr lang="en-US" dirty="0" smtClean="0"/>
              <a:t> is a foundation to build upon,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0E17F-7A56-429F-B979-F7CB94A78778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7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 smtClean="0"/>
              <a:t>Mfg</a:t>
            </a:r>
            <a:r>
              <a:rPr lang="en-US" dirty="0" smtClean="0"/>
              <a:t> pays, the annual average </a:t>
            </a:r>
            <a:r>
              <a:rPr lang="en-US" dirty="0" err="1" smtClean="0"/>
              <a:t>mfg</a:t>
            </a:r>
            <a:r>
              <a:rPr lang="en-US" dirty="0" smtClean="0"/>
              <a:t> salary is $77,000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B06F83-DEA3-4038-817F-609CAA50E6DB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8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67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Reality of </a:t>
            </a:r>
            <a:r>
              <a:rPr lang="en-US" dirty="0" err="1" smtClean="0"/>
              <a:t>mfg</a:t>
            </a:r>
            <a:r>
              <a:rPr lang="en-US" dirty="0" smtClean="0"/>
              <a:t> in America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90% </a:t>
            </a:r>
            <a:r>
              <a:rPr lang="en-US" dirty="0" err="1" smtClean="0"/>
              <a:t>mfg</a:t>
            </a:r>
            <a:r>
              <a:rPr lang="en-US" dirty="0" smtClean="0"/>
              <a:t> workers have benefits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0AD7ED-4558-48EF-B4CD-C27ED12E9747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11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19F4-7460-4601-840D-9F862606837D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A961-6742-4065-8C28-E394C4CB5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35A-ECAD-4E16-A434-B1A13C464FAE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B5D2-D96C-4C00-9EDC-E38619A5A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F95-3E28-442F-8FD1-7212A468057D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1A42-E8E0-416F-9165-08E8602C6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51A5-4AE9-4401-B2E6-D39A379D9AC8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B3A4-D415-4687-8CBF-ABAA48FB3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63C7-8969-4BE0-92D3-A24532EF4EE4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BA66-B675-43A0-BCAC-97CFBBA38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0C05-9CF1-41A4-9236-E593FCE66AF3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7A62-4AA0-4151-93AB-E145E9204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793C-F233-44B4-96EF-63E449C0C676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9E65-9A75-4031-BBA2-F90978638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0C8F-E37E-4026-8B60-D422961D2034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E148-05F4-4136-B7E0-7F8B7A31D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F956-1CD7-4258-ACE6-42A7024A141E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89CE-18D6-45E1-B26D-9F86348A0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2726-AEE6-4745-B92A-51E516AE7A1B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4671-FE78-40ED-BECF-3F83CB4E9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465C-C56B-4BE1-AA37-D50903570AF1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51A7-FA48-4121-A6D9-0919FF073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Untitle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7463" y="-9525"/>
            <a:ext cx="9231313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fld id="{AC1D59A0-1A40-4067-91EB-121C6B3ADC34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fld id="{12C4FF75-5D75-40CA-92BE-D2E8FAC97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CCCCC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CCCCC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CCCCC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CCCCC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CCCCC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1488" y="1352550"/>
            <a:ext cx="8204200" cy="2173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8000"/>
                </a:solidFill>
                <a:latin typeface="Century Gothic"/>
                <a:cs typeface="Century Gothic"/>
              </a:rPr>
              <a:t>MANUFACTURING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5400" b="1" i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Part 1</a:t>
            </a:r>
            <a:endParaRPr lang="en-US" sz="5400" b="1" i="1" dirty="0" smtClean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6608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905000"/>
            <a:ext cx="8610600" cy="472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9050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084" name="Group 22"/>
          <p:cNvGrpSpPr>
            <a:grpSpLocks/>
          </p:cNvGrpSpPr>
          <p:nvPr/>
        </p:nvGrpSpPr>
        <p:grpSpPr bwMode="auto">
          <a:xfrm>
            <a:off x="546100" y="2133600"/>
            <a:ext cx="7912100" cy="523875"/>
            <a:chOff x="546706" y="2133600"/>
            <a:chExt cx="7911494" cy="523312"/>
          </a:xfrm>
        </p:grpSpPr>
        <p:sp>
          <p:nvSpPr>
            <p:cNvPr id="46098" name="TextBox 8"/>
            <p:cNvSpPr txBox="1">
              <a:spLocks noChangeArrowheads="1"/>
            </p:cNvSpPr>
            <p:nvPr/>
          </p:nvSpPr>
          <p:spPr bwMode="auto">
            <a:xfrm>
              <a:off x="1039901" y="2133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Largest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 mfg economy in the world</a:t>
              </a:r>
            </a:p>
          </p:txBody>
        </p:sp>
        <p:pic>
          <p:nvPicPr>
            <p:cNvPr id="46099" name="Picture 12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706" y="2209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5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46086" name="Group 25"/>
          <p:cNvGrpSpPr>
            <a:grpSpLocks/>
          </p:cNvGrpSpPr>
          <p:nvPr/>
        </p:nvGrpSpPr>
        <p:grpSpPr bwMode="auto">
          <a:xfrm>
            <a:off x="546100" y="4648200"/>
            <a:ext cx="7912100" cy="523875"/>
            <a:chOff x="546706" y="4648200"/>
            <a:chExt cx="7911494" cy="523312"/>
          </a:xfrm>
        </p:grpSpPr>
        <p:pic>
          <p:nvPicPr>
            <p:cNvPr id="46096" name="Picture 14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706" y="47244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7" name="TextBox 18"/>
            <p:cNvSpPr txBox="1">
              <a:spLocks noChangeArrowheads="1"/>
            </p:cNvSpPr>
            <p:nvPr/>
          </p:nvSpPr>
          <p:spPr bwMode="auto">
            <a:xfrm>
              <a:off x="1039901" y="46482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90% 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mfg workers have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benefits</a:t>
              </a:r>
            </a:p>
          </p:txBody>
        </p:sp>
      </p:grpSp>
      <p:grpSp>
        <p:nvGrpSpPr>
          <p:cNvPr id="46087" name="Group 24"/>
          <p:cNvGrpSpPr>
            <a:grpSpLocks/>
          </p:cNvGrpSpPr>
          <p:nvPr/>
        </p:nvGrpSpPr>
        <p:grpSpPr bwMode="auto">
          <a:xfrm>
            <a:off x="533400" y="3733800"/>
            <a:ext cx="7924800" cy="523875"/>
            <a:chOff x="533400" y="3733800"/>
            <a:chExt cx="7924800" cy="523220"/>
          </a:xfrm>
        </p:grpSpPr>
        <p:pic>
          <p:nvPicPr>
            <p:cNvPr id="46094" name="Picture 15" descr="Untitled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3789605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5" name="TextBox 19"/>
            <p:cNvSpPr txBox="1">
              <a:spLocks noChangeArrowheads="1"/>
            </p:cNvSpPr>
            <p:nvPr/>
          </p:nvSpPr>
          <p:spPr bwMode="auto">
            <a:xfrm>
              <a:off x="1039901" y="3733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Annual average mfg salary =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$77,000</a:t>
              </a:r>
            </a:p>
          </p:txBody>
        </p:sp>
      </p:grpSp>
      <p:grpSp>
        <p:nvGrpSpPr>
          <p:cNvPr id="46088" name="Group 23"/>
          <p:cNvGrpSpPr>
            <a:grpSpLocks/>
          </p:cNvGrpSpPr>
          <p:nvPr/>
        </p:nvGrpSpPr>
        <p:grpSpPr bwMode="auto">
          <a:xfrm>
            <a:off x="546100" y="2971800"/>
            <a:ext cx="7862888" cy="533400"/>
            <a:chOff x="546706" y="2971800"/>
            <a:chExt cx="7862193" cy="533400"/>
          </a:xfrm>
        </p:grpSpPr>
        <p:pic>
          <p:nvPicPr>
            <p:cNvPr id="46092" name="Picture 13" descr="Untitled-1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6706" y="3058088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TextBox 20"/>
            <p:cNvSpPr txBox="1">
              <a:spLocks noChangeArrowheads="1"/>
            </p:cNvSpPr>
            <p:nvPr/>
          </p:nvSpPr>
          <p:spPr bwMode="auto">
            <a:xfrm>
              <a:off x="990600" y="2971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1 mfg job creates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2.9 jobs 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in other sectors</a:t>
              </a:r>
            </a:p>
          </p:txBody>
        </p:sp>
      </p:grpSp>
      <p:grpSp>
        <p:nvGrpSpPr>
          <p:cNvPr id="46089" name="Group 26"/>
          <p:cNvGrpSpPr>
            <a:grpSpLocks/>
          </p:cNvGrpSpPr>
          <p:nvPr/>
        </p:nvGrpSpPr>
        <p:grpSpPr bwMode="auto">
          <a:xfrm>
            <a:off x="542925" y="5562600"/>
            <a:ext cx="7915275" cy="523875"/>
            <a:chOff x="543488" y="5562600"/>
            <a:chExt cx="7914712" cy="523312"/>
          </a:xfrm>
        </p:grpSpPr>
        <p:pic>
          <p:nvPicPr>
            <p:cNvPr id="46090" name="Picture 16" descr="Untitled-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3488" y="5638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1" name="TextBox 21"/>
            <p:cNvSpPr txBox="1">
              <a:spLocks noChangeArrowheads="1"/>
            </p:cNvSpPr>
            <p:nvPr/>
          </p:nvSpPr>
          <p:spPr bwMode="auto">
            <a:xfrm>
              <a:off x="1039901" y="5562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78%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 mfg workers get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retirement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905000"/>
            <a:ext cx="8610600" cy="472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9050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132" name="Group 22"/>
          <p:cNvGrpSpPr>
            <a:grpSpLocks/>
          </p:cNvGrpSpPr>
          <p:nvPr/>
        </p:nvGrpSpPr>
        <p:grpSpPr bwMode="auto">
          <a:xfrm>
            <a:off x="546100" y="2133600"/>
            <a:ext cx="7912100" cy="523875"/>
            <a:chOff x="546706" y="2133600"/>
            <a:chExt cx="7911494" cy="523312"/>
          </a:xfrm>
        </p:grpSpPr>
        <p:sp>
          <p:nvSpPr>
            <p:cNvPr id="48146" name="TextBox 8"/>
            <p:cNvSpPr txBox="1">
              <a:spLocks noChangeArrowheads="1"/>
            </p:cNvSpPr>
            <p:nvPr/>
          </p:nvSpPr>
          <p:spPr bwMode="auto">
            <a:xfrm>
              <a:off x="1039901" y="2133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Largest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 mfg economy in the world</a:t>
              </a:r>
            </a:p>
          </p:txBody>
        </p:sp>
        <p:pic>
          <p:nvPicPr>
            <p:cNvPr id="48147" name="Picture 12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706" y="2209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3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48134" name="Group 25"/>
          <p:cNvGrpSpPr>
            <a:grpSpLocks/>
          </p:cNvGrpSpPr>
          <p:nvPr/>
        </p:nvGrpSpPr>
        <p:grpSpPr bwMode="auto">
          <a:xfrm>
            <a:off x="546100" y="4648200"/>
            <a:ext cx="7912100" cy="523875"/>
            <a:chOff x="546706" y="4648200"/>
            <a:chExt cx="7911494" cy="523312"/>
          </a:xfrm>
        </p:grpSpPr>
        <p:pic>
          <p:nvPicPr>
            <p:cNvPr id="48144" name="Picture 14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706" y="47244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5" name="TextBox 18"/>
            <p:cNvSpPr txBox="1">
              <a:spLocks noChangeArrowheads="1"/>
            </p:cNvSpPr>
            <p:nvPr/>
          </p:nvSpPr>
          <p:spPr bwMode="auto">
            <a:xfrm>
              <a:off x="1039901" y="46482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90% 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mfg workers have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benefits</a:t>
              </a:r>
            </a:p>
          </p:txBody>
        </p:sp>
      </p:grpSp>
      <p:grpSp>
        <p:nvGrpSpPr>
          <p:cNvPr id="48135" name="Group 24"/>
          <p:cNvGrpSpPr>
            <a:grpSpLocks/>
          </p:cNvGrpSpPr>
          <p:nvPr/>
        </p:nvGrpSpPr>
        <p:grpSpPr bwMode="auto">
          <a:xfrm>
            <a:off x="533400" y="3733800"/>
            <a:ext cx="7924800" cy="523875"/>
            <a:chOff x="533400" y="3733800"/>
            <a:chExt cx="7924800" cy="523220"/>
          </a:xfrm>
        </p:grpSpPr>
        <p:pic>
          <p:nvPicPr>
            <p:cNvPr id="48142" name="Picture 15" descr="Untitled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3789605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3" name="TextBox 19"/>
            <p:cNvSpPr txBox="1">
              <a:spLocks noChangeArrowheads="1"/>
            </p:cNvSpPr>
            <p:nvPr/>
          </p:nvSpPr>
          <p:spPr bwMode="auto">
            <a:xfrm>
              <a:off x="1039901" y="3733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Annual average mfg salary =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$77,000</a:t>
              </a:r>
            </a:p>
          </p:txBody>
        </p:sp>
      </p:grpSp>
      <p:grpSp>
        <p:nvGrpSpPr>
          <p:cNvPr id="48136" name="Group 23"/>
          <p:cNvGrpSpPr>
            <a:grpSpLocks/>
          </p:cNvGrpSpPr>
          <p:nvPr/>
        </p:nvGrpSpPr>
        <p:grpSpPr bwMode="auto">
          <a:xfrm>
            <a:off x="546100" y="2971800"/>
            <a:ext cx="7862888" cy="533400"/>
            <a:chOff x="546706" y="2971800"/>
            <a:chExt cx="7862193" cy="533400"/>
          </a:xfrm>
        </p:grpSpPr>
        <p:pic>
          <p:nvPicPr>
            <p:cNvPr id="48140" name="Picture 13" descr="Untitled-1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6706" y="3058088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1" name="TextBox 20"/>
            <p:cNvSpPr txBox="1">
              <a:spLocks noChangeArrowheads="1"/>
            </p:cNvSpPr>
            <p:nvPr/>
          </p:nvSpPr>
          <p:spPr bwMode="auto">
            <a:xfrm>
              <a:off x="990600" y="2971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1 mfg job creates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2.9 jobs 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in other sectors</a:t>
              </a:r>
            </a:p>
          </p:txBody>
        </p:sp>
      </p:grpSp>
      <p:grpSp>
        <p:nvGrpSpPr>
          <p:cNvPr id="48137" name="Group 26"/>
          <p:cNvGrpSpPr>
            <a:grpSpLocks/>
          </p:cNvGrpSpPr>
          <p:nvPr/>
        </p:nvGrpSpPr>
        <p:grpSpPr bwMode="auto">
          <a:xfrm>
            <a:off x="542925" y="5562600"/>
            <a:ext cx="7915275" cy="523875"/>
            <a:chOff x="543488" y="5562600"/>
            <a:chExt cx="7914712" cy="523312"/>
          </a:xfrm>
        </p:grpSpPr>
        <p:pic>
          <p:nvPicPr>
            <p:cNvPr id="48138" name="Picture 16" descr="Untitled-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3488" y="5638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1"/>
            <p:cNvSpPr txBox="1">
              <a:spLocks noChangeArrowheads="1"/>
            </p:cNvSpPr>
            <p:nvPr/>
          </p:nvSpPr>
          <p:spPr bwMode="auto">
            <a:xfrm>
              <a:off x="1039901" y="5562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78%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 mfg workers get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retirement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Group 16"/>
          <p:cNvGrpSpPr>
            <a:grpSpLocks/>
          </p:cNvGrpSpPr>
          <p:nvPr/>
        </p:nvGrpSpPr>
        <p:grpSpPr bwMode="auto">
          <a:xfrm>
            <a:off x="0" y="1838325"/>
            <a:ext cx="9144000" cy="4791075"/>
            <a:chOff x="0" y="1282391"/>
            <a:chExt cx="9144000" cy="5129560"/>
          </a:xfrm>
        </p:grpSpPr>
        <p:graphicFrame>
          <p:nvGraphicFramePr>
            <p:cNvPr id="18" name="Chart 17"/>
            <p:cNvGraphicFramePr/>
            <p:nvPr/>
          </p:nvGraphicFramePr>
          <p:xfrm>
            <a:off x="0" y="1282391"/>
            <a:ext cx="9144000" cy="5129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7284" name="TextBox 7"/>
            <p:cNvSpPr txBox="1">
              <a:spLocks noChangeArrowheads="1"/>
            </p:cNvSpPr>
            <p:nvPr/>
          </p:nvSpPr>
          <p:spPr bwMode="auto">
            <a:xfrm>
              <a:off x="1636467" y="5266045"/>
              <a:ext cx="1157287" cy="23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Century Gothic" pitchFamily="34" charset="0"/>
                </a:rPr>
                <a:t>Construction</a:t>
              </a:r>
            </a:p>
          </p:txBody>
        </p:sp>
        <p:sp>
          <p:nvSpPr>
            <p:cNvPr id="97285" name="TextBox 8"/>
            <p:cNvSpPr txBox="1">
              <a:spLocks noChangeArrowheads="1"/>
            </p:cNvSpPr>
            <p:nvPr/>
          </p:nvSpPr>
          <p:spPr bwMode="auto">
            <a:xfrm>
              <a:off x="2457890" y="5393813"/>
              <a:ext cx="1513330" cy="32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FFFF00"/>
                  </a:solidFill>
                  <a:latin typeface="Century Gothic" pitchFamily="34" charset="0"/>
                </a:rPr>
                <a:t>Manufacturing</a:t>
              </a:r>
            </a:p>
          </p:txBody>
        </p:sp>
        <p:sp>
          <p:nvSpPr>
            <p:cNvPr id="97286" name="TextBox 9"/>
            <p:cNvSpPr txBox="1">
              <a:spLocks noChangeArrowheads="1"/>
            </p:cNvSpPr>
            <p:nvPr/>
          </p:nvSpPr>
          <p:spPr bwMode="auto">
            <a:xfrm>
              <a:off x="4582725" y="5653296"/>
              <a:ext cx="1158875" cy="23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Century Gothic" pitchFamily="34" charset="0"/>
                </a:rPr>
                <a:t>Agriculture</a:t>
              </a:r>
            </a:p>
          </p:txBody>
        </p:sp>
        <p:sp>
          <p:nvSpPr>
            <p:cNvPr id="97287" name="TextBox 10"/>
            <p:cNvSpPr txBox="1">
              <a:spLocks noChangeArrowheads="1"/>
            </p:cNvSpPr>
            <p:nvPr/>
          </p:nvSpPr>
          <p:spPr bwMode="auto">
            <a:xfrm>
              <a:off x="5686884" y="5784338"/>
              <a:ext cx="1158875" cy="36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Century Gothic" pitchFamily="34" charset="0"/>
                </a:rPr>
                <a:t>Education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  <a:latin typeface="Century Gothic" pitchFamily="34" charset="0"/>
                </a:rPr>
                <a:t>and Health</a:t>
              </a:r>
            </a:p>
          </p:txBody>
        </p:sp>
        <p:sp>
          <p:nvSpPr>
            <p:cNvPr id="97288" name="TextBox 11"/>
            <p:cNvSpPr txBox="1">
              <a:spLocks noChangeArrowheads="1"/>
            </p:cNvSpPr>
            <p:nvPr/>
          </p:nvSpPr>
          <p:spPr bwMode="auto">
            <a:xfrm>
              <a:off x="6818348" y="5963982"/>
              <a:ext cx="1157288" cy="36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Century Gothic" pitchFamily="34" charset="0"/>
                </a:rPr>
                <a:t>Leisure and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  <a:latin typeface="Century Gothic" pitchFamily="34" charset="0"/>
                </a:rPr>
                <a:t>Hospitality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ventura</a:t>
            </a: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 county</a:t>
            </a:r>
            <a:endParaRPr lang="en-US" sz="40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SALARIES</a:t>
            </a:r>
            <a:r>
              <a:rPr lang="en-US" sz="4400" dirty="0" smtClean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by</a:t>
            </a:r>
            <a:r>
              <a:rPr lang="en-US" sz="4400" dirty="0" smtClean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INDUSTRY</a:t>
            </a:r>
            <a:endParaRPr lang="en-US" sz="4400" b="1" dirty="0">
              <a:solidFill>
                <a:schemeClr val="accent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71488" y="762000"/>
            <a:ext cx="8204200" cy="2173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is the</a:t>
            </a:r>
          </a:p>
          <a:p>
            <a:pPr algn="ctr" eaLnBrk="1" hangingPunct="1">
              <a:defRPr/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SKILLS GAP</a:t>
            </a:r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31242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 txBox="1">
            <a:spLocks/>
          </p:cNvSpPr>
          <p:nvPr/>
        </p:nvSpPr>
        <p:spPr bwMode="auto">
          <a:xfrm>
            <a:off x="471488" y="762000"/>
            <a:ext cx="82042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i="1">
                <a:solidFill>
                  <a:srgbClr val="FFFFFF"/>
                </a:solidFill>
                <a:latin typeface="Century Gothic" pitchFamily="34" charset="0"/>
              </a:rPr>
              <a:t>what is the</a:t>
            </a:r>
          </a:p>
          <a:p>
            <a:pPr algn="ctr"/>
            <a:r>
              <a:rPr lang="en-US" sz="6600" b="1">
                <a:solidFill>
                  <a:srgbClr val="604A7B"/>
                </a:solidFill>
                <a:latin typeface="Century Gothic" pitchFamily="34" charset="0"/>
              </a:rPr>
              <a:t>SKILLS GAP</a:t>
            </a:r>
            <a:r>
              <a:rPr lang="en-US" sz="6600" b="1">
                <a:solidFill>
                  <a:srgbClr val="FFFFFF"/>
                </a:solidFill>
                <a:latin typeface="Century Gothic" pitchFamily="34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31242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899" name="Group 2"/>
          <p:cNvGrpSpPr>
            <a:grpSpLocks/>
          </p:cNvGrpSpPr>
          <p:nvPr/>
        </p:nvGrpSpPr>
        <p:grpSpPr bwMode="auto">
          <a:xfrm>
            <a:off x="209550" y="3429000"/>
            <a:ext cx="3200400" cy="3200400"/>
            <a:chOff x="304800" y="3429000"/>
            <a:chExt cx="3200400" cy="3200400"/>
          </a:xfrm>
        </p:grpSpPr>
        <p:sp>
          <p:nvSpPr>
            <p:cNvPr id="2" name="Oval 1"/>
            <p:cNvSpPr/>
            <p:nvPr/>
          </p:nvSpPr>
          <p:spPr>
            <a:xfrm>
              <a:off x="304800" y="3429000"/>
              <a:ext cx="3200400" cy="3200400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905" name="Title 1"/>
            <p:cNvSpPr txBox="1">
              <a:spLocks/>
            </p:cNvSpPr>
            <p:nvPr/>
          </p:nvSpPr>
          <p:spPr bwMode="auto">
            <a:xfrm>
              <a:off x="517212" y="4233604"/>
              <a:ext cx="2743200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SKILLS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JOB SEEKERS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HAVE</a:t>
              </a:r>
              <a:endParaRPr lang="en-US" sz="7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0900" name="Group 3"/>
          <p:cNvGrpSpPr>
            <a:grpSpLocks/>
          </p:cNvGrpSpPr>
          <p:nvPr/>
        </p:nvGrpSpPr>
        <p:grpSpPr bwMode="auto">
          <a:xfrm>
            <a:off x="5715000" y="3429000"/>
            <a:ext cx="3200400" cy="3200400"/>
            <a:chOff x="5715000" y="3429000"/>
            <a:chExt cx="3200400" cy="3200400"/>
          </a:xfrm>
        </p:grpSpPr>
        <p:sp>
          <p:nvSpPr>
            <p:cNvPr id="8" name="Oval 7"/>
            <p:cNvSpPr/>
            <p:nvPr/>
          </p:nvSpPr>
          <p:spPr>
            <a:xfrm>
              <a:off x="5715000" y="3429000"/>
              <a:ext cx="3200400" cy="3200400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903" name="Title 1"/>
            <p:cNvSpPr txBox="1">
              <a:spLocks/>
            </p:cNvSpPr>
            <p:nvPr/>
          </p:nvSpPr>
          <p:spPr bwMode="auto">
            <a:xfrm>
              <a:off x="5791200" y="4193075"/>
              <a:ext cx="3124200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800" b="1">
                  <a:solidFill>
                    <a:srgbClr val="FFFFFF"/>
                  </a:solidFill>
                  <a:latin typeface="Century Gothic" pitchFamily="34" charset="0"/>
                </a:rPr>
                <a:t>SKILLS</a:t>
              </a:r>
            </a:p>
            <a:p>
              <a:pPr algn="ctr"/>
              <a:r>
                <a:rPr lang="en-US" sz="2800" b="1">
                  <a:solidFill>
                    <a:srgbClr val="FFFFFF"/>
                  </a:solidFill>
                  <a:latin typeface="Century Gothic" pitchFamily="34" charset="0"/>
                </a:rPr>
                <a:t>COMPANIES</a:t>
              </a:r>
            </a:p>
            <a:p>
              <a:pPr algn="ctr"/>
              <a:r>
                <a:rPr lang="en-US" sz="2800" b="1">
                  <a:solidFill>
                    <a:srgbClr val="FFFFFF"/>
                  </a:solidFill>
                  <a:latin typeface="Century Gothic" pitchFamily="34" charset="0"/>
                </a:rPr>
                <a:t>WANT</a:t>
              </a:r>
              <a:endParaRPr lang="en-US" sz="700" b="1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2970213" y="3475038"/>
            <a:ext cx="3200400" cy="3200400"/>
          </a:xfrm>
          <a:prstGeom prst="ellipse">
            <a:avLst/>
          </a:prstGeom>
          <a:noFill/>
          <a:ln w="349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america’s</a:t>
            </a:r>
            <a:endParaRPr lang="en-US" sz="40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SKILLS GAP</a:t>
            </a:r>
            <a:endParaRPr lang="en-US" sz="44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grpSp>
        <p:nvGrpSpPr>
          <p:cNvPr id="84994" name="Group 22"/>
          <p:cNvGrpSpPr>
            <a:grpSpLocks/>
          </p:cNvGrpSpPr>
          <p:nvPr/>
        </p:nvGrpSpPr>
        <p:grpSpPr bwMode="auto">
          <a:xfrm>
            <a:off x="298450" y="1905000"/>
            <a:ext cx="8610600" cy="4724400"/>
            <a:chOff x="304800" y="1905000"/>
            <a:chExt cx="8610600" cy="4724400"/>
          </a:xfrm>
        </p:grpSpPr>
        <p:sp>
          <p:nvSpPr>
            <p:cNvPr id="29" name="Rectangle 28"/>
            <p:cNvSpPr/>
            <p:nvPr/>
          </p:nvSpPr>
          <p:spPr>
            <a:xfrm>
              <a:off x="304800" y="1905000"/>
              <a:ext cx="8610600" cy="4724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4800" y="1905000"/>
              <a:ext cx="8610600" cy="0"/>
            </a:xfrm>
            <a:prstGeom prst="line">
              <a:avLst/>
            </a:prstGeom>
            <a:ln w="12700" cmpd="sng"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533400" y="2143125"/>
            <a:ext cx="7924800" cy="549275"/>
            <a:chOff x="533400" y="2143217"/>
            <a:chExt cx="7924800" cy="549183"/>
          </a:xfrm>
        </p:grpSpPr>
        <p:pic>
          <p:nvPicPr>
            <p:cNvPr id="84996" name="Picture 5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209800"/>
              <a:ext cx="482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7" name="TextBox 8"/>
            <p:cNvSpPr txBox="1">
              <a:spLocks noChangeArrowheads="1"/>
            </p:cNvSpPr>
            <p:nvPr/>
          </p:nvSpPr>
          <p:spPr bwMode="auto">
            <a:xfrm>
              <a:off x="1039333" y="2143217"/>
              <a:ext cx="7418867" cy="52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600,000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 Unfilled mfg positions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america’s</a:t>
            </a:r>
            <a:endParaRPr lang="en-US" sz="40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SKILLS GAP</a:t>
            </a:r>
            <a:endParaRPr lang="en-US" sz="44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grpSp>
        <p:nvGrpSpPr>
          <p:cNvPr id="87042" name="Group 22"/>
          <p:cNvGrpSpPr>
            <a:grpSpLocks/>
          </p:cNvGrpSpPr>
          <p:nvPr/>
        </p:nvGrpSpPr>
        <p:grpSpPr bwMode="auto">
          <a:xfrm>
            <a:off x="298450" y="1905000"/>
            <a:ext cx="8610600" cy="4724400"/>
            <a:chOff x="304800" y="1905000"/>
            <a:chExt cx="8610600" cy="4724400"/>
          </a:xfrm>
        </p:grpSpPr>
        <p:sp>
          <p:nvSpPr>
            <p:cNvPr id="29" name="Rectangle 28"/>
            <p:cNvSpPr/>
            <p:nvPr/>
          </p:nvSpPr>
          <p:spPr>
            <a:xfrm>
              <a:off x="304800" y="1905000"/>
              <a:ext cx="8610600" cy="4724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4800" y="1905000"/>
              <a:ext cx="8610600" cy="0"/>
            </a:xfrm>
            <a:prstGeom prst="line">
              <a:avLst/>
            </a:prstGeom>
            <a:ln w="12700" cmpd="sng"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533400" y="2143125"/>
            <a:ext cx="7924800" cy="549275"/>
            <a:chOff x="533400" y="2143217"/>
            <a:chExt cx="7924800" cy="549183"/>
          </a:xfrm>
        </p:grpSpPr>
        <p:pic>
          <p:nvPicPr>
            <p:cNvPr id="87047" name="Picture 5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209800"/>
              <a:ext cx="482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1039813" y="2143217"/>
              <a:ext cx="7418387" cy="5237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Century Gothic" charset="0"/>
                  <a:cs typeface="Century Gothic" charset="0"/>
                </a:rPr>
                <a:t>600,000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Century Gothic" charset="0"/>
                  <a:cs typeface="Century Gothic" charset="0"/>
                </a:rPr>
                <a:t> Unfilled </a:t>
              </a:r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  <a:latin typeface="Century Gothic" charset="0"/>
                  <a:cs typeface="Century Gothic" charset="0"/>
                </a:rPr>
                <a:t>mfg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Century Gothic" charset="0"/>
                  <a:cs typeface="Century Gothic" charset="0"/>
                </a:rPr>
                <a:t> positions </a:t>
              </a:r>
            </a:p>
          </p:txBody>
        </p:sp>
      </p:grp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33400" y="3124200"/>
            <a:ext cx="8153400" cy="558800"/>
            <a:chOff x="533400" y="3124200"/>
            <a:chExt cx="8153400" cy="558800"/>
          </a:xfrm>
        </p:grpSpPr>
        <p:pic>
          <p:nvPicPr>
            <p:cNvPr id="87045" name="Picture 1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3200400"/>
              <a:ext cx="482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46" name="TextBox 8"/>
            <p:cNvSpPr txBox="1">
              <a:spLocks noChangeArrowheads="1"/>
            </p:cNvSpPr>
            <p:nvPr/>
          </p:nvSpPr>
          <p:spPr bwMode="auto">
            <a:xfrm>
              <a:off x="1039333" y="3124200"/>
              <a:ext cx="76474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2020: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10 Million 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new skilled workers needed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america’s</a:t>
            </a:r>
            <a:endParaRPr lang="en-US" sz="40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SKILLS GAP</a:t>
            </a:r>
            <a:endParaRPr lang="en-US" sz="44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grpSp>
        <p:nvGrpSpPr>
          <p:cNvPr id="89090" name="Group 22"/>
          <p:cNvGrpSpPr>
            <a:grpSpLocks/>
          </p:cNvGrpSpPr>
          <p:nvPr/>
        </p:nvGrpSpPr>
        <p:grpSpPr bwMode="auto">
          <a:xfrm>
            <a:off x="298450" y="1905000"/>
            <a:ext cx="8610600" cy="4724400"/>
            <a:chOff x="304800" y="1905000"/>
            <a:chExt cx="8610600" cy="4724400"/>
          </a:xfrm>
        </p:grpSpPr>
        <p:sp>
          <p:nvSpPr>
            <p:cNvPr id="29" name="Rectangle 28"/>
            <p:cNvSpPr/>
            <p:nvPr/>
          </p:nvSpPr>
          <p:spPr>
            <a:xfrm>
              <a:off x="304800" y="1905000"/>
              <a:ext cx="8610600" cy="4724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4800" y="1905000"/>
              <a:ext cx="8610600" cy="0"/>
            </a:xfrm>
            <a:prstGeom prst="line">
              <a:avLst/>
            </a:prstGeom>
            <a:ln w="12700" cmpd="sng"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533400" y="2143125"/>
            <a:ext cx="7924800" cy="549275"/>
            <a:chOff x="533400" y="2143217"/>
            <a:chExt cx="7924800" cy="549183"/>
          </a:xfrm>
        </p:grpSpPr>
        <p:pic>
          <p:nvPicPr>
            <p:cNvPr id="89099" name="Picture 5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209800"/>
              <a:ext cx="482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0" name="TextBox 8"/>
            <p:cNvSpPr txBox="1">
              <a:spLocks noChangeArrowheads="1"/>
            </p:cNvSpPr>
            <p:nvPr/>
          </p:nvSpPr>
          <p:spPr bwMode="auto">
            <a:xfrm>
              <a:off x="1039333" y="2143217"/>
              <a:ext cx="7418867" cy="52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600,000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 Unfilled mfg positions </a:t>
              </a:r>
            </a:p>
          </p:txBody>
        </p:sp>
      </p:grp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533400" y="3124200"/>
            <a:ext cx="8153400" cy="558800"/>
            <a:chOff x="533400" y="3124200"/>
            <a:chExt cx="8153400" cy="558800"/>
          </a:xfrm>
        </p:grpSpPr>
        <p:pic>
          <p:nvPicPr>
            <p:cNvPr id="89097" name="Picture 1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3200400"/>
              <a:ext cx="482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8" name="TextBox 8"/>
            <p:cNvSpPr txBox="1">
              <a:spLocks noChangeArrowheads="1"/>
            </p:cNvSpPr>
            <p:nvPr/>
          </p:nvSpPr>
          <p:spPr bwMode="auto">
            <a:xfrm>
              <a:off x="1039333" y="3124200"/>
              <a:ext cx="76474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2020: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10 Million 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new skilled workers needed</a:t>
              </a:r>
            </a:p>
          </p:txBody>
        </p:sp>
      </p:grpSp>
      <p:grpSp>
        <p:nvGrpSpPr>
          <p:cNvPr id="89093" name="Group 13"/>
          <p:cNvGrpSpPr>
            <a:grpSpLocks/>
          </p:cNvGrpSpPr>
          <p:nvPr/>
        </p:nvGrpSpPr>
        <p:grpSpPr bwMode="auto">
          <a:xfrm>
            <a:off x="1116013" y="4025900"/>
            <a:ext cx="7392987" cy="1600200"/>
            <a:chOff x="1295400" y="3920620"/>
            <a:chExt cx="7392405" cy="1600438"/>
          </a:xfrm>
        </p:grpSpPr>
        <p:pic>
          <p:nvPicPr>
            <p:cNvPr id="89094" name="Picture 2" descr="Untitled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3937000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5" name="TextBox 10"/>
            <p:cNvSpPr txBox="1">
              <a:spLocks noChangeArrowheads="1"/>
            </p:cNvSpPr>
            <p:nvPr/>
          </p:nvSpPr>
          <p:spPr bwMode="auto">
            <a:xfrm>
              <a:off x="1906005" y="3920620"/>
              <a:ext cx="6781800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Current skilled worker</a:t>
              </a:r>
            </a:p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Average age: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56</a:t>
              </a:r>
            </a:p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Years until retirement: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5-15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031942" y="4417582"/>
              <a:ext cx="4555766" cy="0"/>
            </a:xfrm>
            <a:prstGeom prst="line">
              <a:avLst/>
            </a:prstGeom>
            <a:ln w="127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2036763"/>
            <a:ext cx="9144000" cy="2174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do I need</a:t>
            </a:r>
          </a:p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start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48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in manufacturing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4675" y="3935413"/>
            <a:ext cx="7978775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 b="1">
                <a:solidFill>
                  <a:srgbClr val="E46C0A"/>
                </a:solidFill>
                <a:latin typeface="Century Gothic" pitchFamily="34" charset="0"/>
              </a:rPr>
              <a:t>S.T.E.M</a:t>
            </a:r>
          </a:p>
        </p:txBody>
      </p:sp>
      <p:grpSp>
        <p:nvGrpSpPr>
          <p:cNvPr id="95234" name="Group 22"/>
          <p:cNvGrpSpPr>
            <a:grpSpLocks/>
          </p:cNvGrpSpPr>
          <p:nvPr/>
        </p:nvGrpSpPr>
        <p:grpSpPr bwMode="auto">
          <a:xfrm>
            <a:off x="298450" y="1905000"/>
            <a:ext cx="8610600" cy="4724400"/>
            <a:chOff x="304800" y="1905000"/>
            <a:chExt cx="8610600" cy="4724400"/>
          </a:xfrm>
        </p:grpSpPr>
        <p:sp>
          <p:nvSpPr>
            <p:cNvPr id="29" name="Rectangle 28"/>
            <p:cNvSpPr/>
            <p:nvPr/>
          </p:nvSpPr>
          <p:spPr>
            <a:xfrm>
              <a:off x="304800" y="1905000"/>
              <a:ext cx="8610600" cy="4724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4800" y="1905000"/>
              <a:ext cx="8610600" cy="0"/>
            </a:xfrm>
            <a:prstGeom prst="line">
              <a:avLst/>
            </a:prstGeom>
            <a:ln w="12700" cmpd="sng"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148" name="TextBox 8"/>
          <p:cNvSpPr txBox="1">
            <a:spLocks noChangeArrowheads="1"/>
          </p:cNvSpPr>
          <p:nvPr/>
        </p:nvSpPr>
        <p:spPr bwMode="auto">
          <a:xfrm>
            <a:off x="998538" y="2251075"/>
            <a:ext cx="74183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E46C0A"/>
                </a:solidFill>
                <a:latin typeface="Century Gothic" pitchFamily="34" charset="0"/>
              </a:rPr>
              <a:t>S</a:t>
            </a:r>
            <a:r>
              <a:rPr lang="en-US" sz="3200" b="1">
                <a:solidFill>
                  <a:srgbClr val="7F7F7F"/>
                </a:solidFill>
                <a:latin typeface="Century Gothic" pitchFamily="34" charset="0"/>
              </a:rPr>
              <a:t> – SCIENCE</a:t>
            </a:r>
            <a:endParaRPr lang="en-US" sz="320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039813" y="3090863"/>
            <a:ext cx="7418387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E46C0A"/>
                </a:solidFill>
                <a:latin typeface="Century Gothic" pitchFamily="34" charset="0"/>
              </a:rPr>
              <a:t>T</a:t>
            </a:r>
            <a:r>
              <a:rPr lang="en-US" sz="3200" b="1">
                <a:solidFill>
                  <a:srgbClr val="7F7F7F"/>
                </a:solidFill>
                <a:latin typeface="Century Gothic" pitchFamily="34" charset="0"/>
              </a:rPr>
              <a:t> – TECHNOLOGY</a:t>
            </a:r>
            <a:endParaRPr lang="en-US" sz="320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025525" y="3932238"/>
            <a:ext cx="74183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E46C0A"/>
                </a:solidFill>
                <a:latin typeface="Century Gothic" pitchFamily="34" charset="0"/>
              </a:rPr>
              <a:t>E</a:t>
            </a:r>
            <a:r>
              <a:rPr lang="en-US" sz="3200" b="1">
                <a:solidFill>
                  <a:srgbClr val="7F7F7F"/>
                </a:solidFill>
                <a:latin typeface="Century Gothic" pitchFamily="34" charset="0"/>
              </a:rPr>
              <a:t> – ENGINEERING</a:t>
            </a:r>
            <a:endParaRPr lang="en-US" sz="320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025525" y="4760913"/>
            <a:ext cx="74183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E46C0A"/>
                </a:solidFill>
                <a:latin typeface="Century Gothic" pitchFamily="34" charset="0"/>
              </a:rPr>
              <a:t>M</a:t>
            </a:r>
            <a:r>
              <a:rPr lang="en-US" sz="3200" b="1">
                <a:solidFill>
                  <a:srgbClr val="7F7F7F"/>
                </a:solidFill>
                <a:latin typeface="Century Gothic" pitchFamily="34" charset="0"/>
              </a:rPr>
              <a:t> – MATHEMATICS</a:t>
            </a:r>
            <a:endParaRPr lang="en-US" sz="320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98538" y="5580063"/>
            <a:ext cx="7418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E46C0A"/>
                </a:solidFill>
                <a:latin typeface="Century Gothic" pitchFamily="34" charset="0"/>
              </a:rPr>
              <a:t>Study these disciplines!</a:t>
            </a:r>
            <a:endParaRPr lang="en-US" sz="3200">
              <a:solidFill>
                <a:srgbClr val="7F7F7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1488" y="1352550"/>
            <a:ext cx="8204200" cy="2173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is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8000"/>
                </a:solidFill>
                <a:latin typeface="Century Gothic"/>
                <a:cs typeface="Century Gothic"/>
              </a:rPr>
              <a:t>MANUFACTURING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441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1" descr="MFG Sign_3x8_100413.pdf"/>
          <p:cNvPicPr>
            <a:picLocks noChangeAspect="1"/>
          </p:cNvPicPr>
          <p:nvPr/>
        </p:nvPicPr>
        <p:blipFill>
          <a:blip r:embed="rId3"/>
          <a:srcRect l="2541" r="67870" b="41026"/>
          <a:stretch>
            <a:fillRect/>
          </a:stretch>
        </p:blipFill>
        <p:spPr bwMode="auto">
          <a:xfrm>
            <a:off x="2082800" y="819150"/>
            <a:ext cx="49815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618" name="Group 11"/>
          <p:cNvGrpSpPr>
            <a:grpSpLocks/>
          </p:cNvGrpSpPr>
          <p:nvPr/>
        </p:nvGrpSpPr>
        <p:grpSpPr bwMode="auto">
          <a:xfrm>
            <a:off x="2057400" y="4891088"/>
            <a:ext cx="5816600" cy="1470025"/>
            <a:chOff x="1998544" y="-322385"/>
            <a:chExt cx="5816482" cy="1470025"/>
          </a:xfrm>
        </p:grpSpPr>
        <p:pic>
          <p:nvPicPr>
            <p:cNvPr id="111619" name="Picture 4" descr="logo2010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8544" y="97692"/>
              <a:ext cx="643114" cy="65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20" name="Title 1"/>
            <p:cNvSpPr txBox="1">
              <a:spLocks/>
            </p:cNvSpPr>
            <p:nvPr/>
          </p:nvSpPr>
          <p:spPr bwMode="auto">
            <a:xfrm>
              <a:off x="2638293" y="-322385"/>
              <a:ext cx="5176733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HAAS AUTOMATION, INC.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1488" y="1352550"/>
            <a:ext cx="8204200" cy="2173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8000"/>
                </a:solidFill>
                <a:latin typeface="Century Gothic"/>
                <a:cs typeface="Century Gothic"/>
              </a:rPr>
              <a:t>MANUFACTURING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5400" b="1" i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Continue with</a:t>
            </a:r>
          </a:p>
          <a:p>
            <a:pPr algn="ctr" eaLnBrk="1" hangingPunct="1">
              <a:defRPr/>
            </a:pPr>
            <a:r>
              <a:rPr lang="en-US" sz="5400" b="1" i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Part 2</a:t>
            </a:r>
            <a:endParaRPr lang="en-US" sz="5400" b="1" i="1" dirty="0" smtClean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disconnect between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PERCEPTIONS</a:t>
            </a: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&amp;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FACTS</a:t>
            </a:r>
          </a:p>
        </p:txBody>
      </p:sp>
      <p:sp>
        <p:nvSpPr>
          <p:cNvPr id="21506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" name="Picture 28" descr="3-5-1020.jpg"/>
          <p:cNvPicPr>
            <a:picLocks noChangeAspect="1"/>
          </p:cNvPicPr>
          <p:nvPr/>
        </p:nvPicPr>
        <p:blipFill rotWithShape="1">
          <a:blip r:embed="rId3"/>
          <a:srcRect t="25115" b="1948"/>
          <a:stretch/>
        </p:blipFill>
        <p:spPr>
          <a:xfrm>
            <a:off x="304800" y="1905000"/>
            <a:ext cx="8610600" cy="47101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3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disconnect between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Century Gothic"/>
              </a:rPr>
              <a:t>PERCEPTIONS</a:t>
            </a: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&amp;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FACTS</a:t>
            </a:r>
          </a:p>
        </p:txBody>
      </p:sp>
      <p:sp>
        <p:nvSpPr>
          <p:cNvPr id="23554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 descr="5998975320_6c76fff68f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6106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grpSp>
        <p:nvGrpSpPr>
          <p:cNvPr id="35842" name="Group 27"/>
          <p:cNvGrpSpPr>
            <a:grpSpLocks/>
          </p:cNvGrpSpPr>
          <p:nvPr/>
        </p:nvGrpSpPr>
        <p:grpSpPr bwMode="auto">
          <a:xfrm>
            <a:off x="304800" y="1905000"/>
            <a:ext cx="8610600" cy="4724400"/>
            <a:chOff x="304800" y="1905000"/>
            <a:chExt cx="8610600" cy="4724400"/>
          </a:xfrm>
        </p:grpSpPr>
        <p:sp>
          <p:nvSpPr>
            <p:cNvPr id="10" name="Rectangle 9"/>
            <p:cNvSpPr/>
            <p:nvPr/>
          </p:nvSpPr>
          <p:spPr>
            <a:xfrm>
              <a:off x="304800" y="1905000"/>
              <a:ext cx="8610600" cy="4724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04800" y="1905000"/>
              <a:ext cx="8610600" cy="0"/>
            </a:xfrm>
            <a:prstGeom prst="line">
              <a:avLst/>
            </a:prstGeom>
            <a:ln w="12700" cmpd="sng"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3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905000"/>
            <a:ext cx="8610600" cy="472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9050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2" name="Group 22"/>
          <p:cNvGrpSpPr>
            <a:grpSpLocks/>
          </p:cNvGrpSpPr>
          <p:nvPr/>
        </p:nvGrpSpPr>
        <p:grpSpPr bwMode="auto">
          <a:xfrm>
            <a:off x="546100" y="2133600"/>
            <a:ext cx="7912100" cy="523875"/>
            <a:chOff x="546706" y="2133600"/>
            <a:chExt cx="7911494" cy="523312"/>
          </a:xfrm>
        </p:grpSpPr>
        <p:sp>
          <p:nvSpPr>
            <p:cNvPr id="37894" name="TextBox 8"/>
            <p:cNvSpPr txBox="1">
              <a:spLocks noChangeArrowheads="1"/>
            </p:cNvSpPr>
            <p:nvPr/>
          </p:nvSpPr>
          <p:spPr bwMode="auto">
            <a:xfrm>
              <a:off x="1039901" y="2133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Largest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 mfg economy in the world</a:t>
              </a:r>
            </a:p>
          </p:txBody>
        </p:sp>
        <p:pic>
          <p:nvPicPr>
            <p:cNvPr id="37895" name="Picture 12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706" y="2209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3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905000"/>
            <a:ext cx="8610600" cy="472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9050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940" name="Group 22"/>
          <p:cNvGrpSpPr>
            <a:grpSpLocks/>
          </p:cNvGrpSpPr>
          <p:nvPr/>
        </p:nvGrpSpPr>
        <p:grpSpPr bwMode="auto">
          <a:xfrm>
            <a:off x="546100" y="2133600"/>
            <a:ext cx="7912100" cy="523875"/>
            <a:chOff x="546706" y="2133600"/>
            <a:chExt cx="7911494" cy="523312"/>
          </a:xfrm>
        </p:grpSpPr>
        <p:sp>
          <p:nvSpPr>
            <p:cNvPr id="9" name="TextBox 8"/>
            <p:cNvSpPr txBox="1"/>
            <p:nvPr/>
          </p:nvSpPr>
          <p:spPr>
            <a:xfrm>
              <a:off x="1040381" y="2133600"/>
              <a:ext cx="7417819" cy="523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  <a:latin typeface="Century Gothic"/>
                  <a:ea typeface="MS PGothic" charset="0"/>
                  <a:cs typeface="Century Gothic"/>
                </a:rPr>
                <a:t>Largest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entury Gothic"/>
                  <a:ea typeface="MS PGothic" charset="0"/>
                  <a:cs typeface="Century Gothic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Century Gothic"/>
                  <a:ea typeface="MS PGothic" charset="0"/>
                  <a:cs typeface="Century Gothic"/>
                </a:rPr>
                <a:t>mfg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entury Gothic"/>
                  <a:ea typeface="MS PGothic" charset="0"/>
                  <a:cs typeface="Century Gothic"/>
                </a:rPr>
                <a:t> economy in the world</a:t>
              </a:r>
            </a:p>
          </p:txBody>
        </p:sp>
        <p:pic>
          <p:nvPicPr>
            <p:cNvPr id="39946" name="Picture 12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706" y="2209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1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9942" name="Group 23"/>
          <p:cNvGrpSpPr>
            <a:grpSpLocks/>
          </p:cNvGrpSpPr>
          <p:nvPr/>
        </p:nvGrpSpPr>
        <p:grpSpPr bwMode="auto">
          <a:xfrm>
            <a:off x="546100" y="2971800"/>
            <a:ext cx="7862888" cy="533400"/>
            <a:chOff x="546706" y="2971800"/>
            <a:chExt cx="7862193" cy="533400"/>
          </a:xfrm>
        </p:grpSpPr>
        <p:pic>
          <p:nvPicPr>
            <p:cNvPr id="39943" name="Picture 13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706" y="3058088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TextBox 20"/>
            <p:cNvSpPr txBox="1">
              <a:spLocks noChangeArrowheads="1"/>
            </p:cNvSpPr>
            <p:nvPr/>
          </p:nvSpPr>
          <p:spPr bwMode="auto">
            <a:xfrm>
              <a:off x="990600" y="2971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1 mfg job creates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2.9 jobs 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in other sectors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905000"/>
            <a:ext cx="8610600" cy="472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9050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988" name="Group 22"/>
          <p:cNvGrpSpPr>
            <a:grpSpLocks/>
          </p:cNvGrpSpPr>
          <p:nvPr/>
        </p:nvGrpSpPr>
        <p:grpSpPr bwMode="auto">
          <a:xfrm>
            <a:off x="546100" y="2133600"/>
            <a:ext cx="7912100" cy="523875"/>
            <a:chOff x="546706" y="2133600"/>
            <a:chExt cx="7911494" cy="523312"/>
          </a:xfrm>
        </p:grpSpPr>
        <p:sp>
          <p:nvSpPr>
            <p:cNvPr id="41996" name="TextBox 8"/>
            <p:cNvSpPr txBox="1">
              <a:spLocks noChangeArrowheads="1"/>
            </p:cNvSpPr>
            <p:nvPr/>
          </p:nvSpPr>
          <p:spPr bwMode="auto">
            <a:xfrm>
              <a:off x="1039901" y="2133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Largest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 mfg economy in the world</a:t>
              </a:r>
            </a:p>
          </p:txBody>
        </p:sp>
        <p:pic>
          <p:nvPicPr>
            <p:cNvPr id="41997" name="Picture 12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706" y="2209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9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1990" name="Group 24"/>
          <p:cNvGrpSpPr>
            <a:grpSpLocks/>
          </p:cNvGrpSpPr>
          <p:nvPr/>
        </p:nvGrpSpPr>
        <p:grpSpPr bwMode="auto">
          <a:xfrm>
            <a:off x="533400" y="3733800"/>
            <a:ext cx="7924800" cy="523875"/>
            <a:chOff x="533400" y="3733800"/>
            <a:chExt cx="7924800" cy="523220"/>
          </a:xfrm>
        </p:grpSpPr>
        <p:pic>
          <p:nvPicPr>
            <p:cNvPr id="41994" name="Picture 15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3789605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Box 19"/>
            <p:cNvSpPr txBox="1">
              <a:spLocks noChangeArrowheads="1"/>
            </p:cNvSpPr>
            <p:nvPr/>
          </p:nvSpPr>
          <p:spPr bwMode="auto">
            <a:xfrm>
              <a:off x="1039901" y="3733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Annual average mfg salary =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$77,000</a:t>
              </a:r>
            </a:p>
          </p:txBody>
        </p:sp>
      </p:grpSp>
      <p:grpSp>
        <p:nvGrpSpPr>
          <p:cNvPr id="41991" name="Group 23"/>
          <p:cNvGrpSpPr>
            <a:grpSpLocks/>
          </p:cNvGrpSpPr>
          <p:nvPr/>
        </p:nvGrpSpPr>
        <p:grpSpPr bwMode="auto">
          <a:xfrm>
            <a:off x="546100" y="2971800"/>
            <a:ext cx="7862888" cy="533400"/>
            <a:chOff x="546706" y="2971800"/>
            <a:chExt cx="7862193" cy="533400"/>
          </a:xfrm>
        </p:grpSpPr>
        <p:pic>
          <p:nvPicPr>
            <p:cNvPr id="41992" name="Picture 13" descr="Untitled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6706" y="3058088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3" name="TextBox 20"/>
            <p:cNvSpPr txBox="1">
              <a:spLocks noChangeArrowheads="1"/>
            </p:cNvSpPr>
            <p:nvPr/>
          </p:nvSpPr>
          <p:spPr bwMode="auto">
            <a:xfrm>
              <a:off x="990600" y="2971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1 mfg job creates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2.9 jobs 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in other sectors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905000"/>
            <a:ext cx="8610600" cy="4724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202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i="1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lang="en-US" sz="40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 reality of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MANUFACTURING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4400" b="1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AMERICA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905000"/>
            <a:ext cx="8610600" cy="0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36" name="Group 22"/>
          <p:cNvGrpSpPr>
            <a:grpSpLocks/>
          </p:cNvGrpSpPr>
          <p:nvPr/>
        </p:nvGrpSpPr>
        <p:grpSpPr bwMode="auto">
          <a:xfrm>
            <a:off x="546100" y="2133600"/>
            <a:ext cx="7912100" cy="523875"/>
            <a:chOff x="546706" y="2133600"/>
            <a:chExt cx="7911494" cy="523312"/>
          </a:xfrm>
        </p:grpSpPr>
        <p:sp>
          <p:nvSpPr>
            <p:cNvPr id="44047" name="TextBox 8"/>
            <p:cNvSpPr txBox="1">
              <a:spLocks noChangeArrowheads="1"/>
            </p:cNvSpPr>
            <p:nvPr/>
          </p:nvSpPr>
          <p:spPr bwMode="auto">
            <a:xfrm>
              <a:off x="1039901" y="21336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Largest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 mfg economy in the world</a:t>
              </a:r>
            </a:p>
          </p:txBody>
        </p:sp>
        <p:pic>
          <p:nvPicPr>
            <p:cNvPr id="44048" name="Picture 12" descr="Untitled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706" y="22098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7" name="TextBox 17"/>
          <p:cNvSpPr txBox="1">
            <a:spLocks noChangeArrowheads="1"/>
          </p:cNvSpPr>
          <p:nvPr/>
        </p:nvSpPr>
        <p:spPr bwMode="auto">
          <a:xfrm>
            <a:off x="9283700" y="3517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44038" name="Group 25"/>
          <p:cNvGrpSpPr>
            <a:grpSpLocks/>
          </p:cNvGrpSpPr>
          <p:nvPr/>
        </p:nvGrpSpPr>
        <p:grpSpPr bwMode="auto">
          <a:xfrm>
            <a:off x="546100" y="4648200"/>
            <a:ext cx="7912100" cy="523875"/>
            <a:chOff x="546706" y="4648200"/>
            <a:chExt cx="7911494" cy="523312"/>
          </a:xfrm>
        </p:grpSpPr>
        <p:pic>
          <p:nvPicPr>
            <p:cNvPr id="44045" name="Picture 14" descr="Untitled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706" y="4724400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18"/>
            <p:cNvSpPr txBox="1">
              <a:spLocks noChangeArrowheads="1"/>
            </p:cNvSpPr>
            <p:nvPr/>
          </p:nvSpPr>
          <p:spPr bwMode="auto">
            <a:xfrm>
              <a:off x="1039901" y="46482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90%</a:t>
              </a:r>
              <a:r>
                <a:rPr lang="en-US" sz="2800">
                  <a:solidFill>
                    <a:schemeClr val="bg1"/>
                  </a:solidFill>
                  <a:latin typeface="Century Gothic" pitchFamily="34" charset="0"/>
                </a:rPr>
                <a:t> mfg workers have </a:t>
              </a:r>
              <a:r>
                <a:rPr lang="en-US" sz="2800" b="1">
                  <a:solidFill>
                    <a:schemeClr val="bg1"/>
                  </a:solidFill>
                  <a:latin typeface="Century Gothic" pitchFamily="34" charset="0"/>
                </a:rPr>
                <a:t>benefits</a:t>
              </a:r>
            </a:p>
          </p:txBody>
        </p:sp>
      </p:grpSp>
      <p:grpSp>
        <p:nvGrpSpPr>
          <p:cNvPr id="44039" name="Group 24"/>
          <p:cNvGrpSpPr>
            <a:grpSpLocks/>
          </p:cNvGrpSpPr>
          <p:nvPr/>
        </p:nvGrpSpPr>
        <p:grpSpPr bwMode="auto">
          <a:xfrm>
            <a:off x="533400" y="3733800"/>
            <a:ext cx="7924800" cy="523875"/>
            <a:chOff x="533400" y="3733800"/>
            <a:chExt cx="7924800" cy="523220"/>
          </a:xfrm>
        </p:grpSpPr>
        <p:pic>
          <p:nvPicPr>
            <p:cNvPr id="44043" name="Picture 15" descr="Untitled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3789605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19"/>
            <p:cNvSpPr txBox="1">
              <a:spLocks noChangeArrowheads="1"/>
            </p:cNvSpPr>
            <p:nvPr/>
          </p:nvSpPr>
          <p:spPr bwMode="auto">
            <a:xfrm>
              <a:off x="1039901" y="3733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Annual average mfg salary =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$77,000</a:t>
              </a:r>
            </a:p>
          </p:txBody>
        </p:sp>
      </p:grpSp>
      <p:grpSp>
        <p:nvGrpSpPr>
          <p:cNvPr id="44040" name="Group 23"/>
          <p:cNvGrpSpPr>
            <a:grpSpLocks/>
          </p:cNvGrpSpPr>
          <p:nvPr/>
        </p:nvGrpSpPr>
        <p:grpSpPr bwMode="auto">
          <a:xfrm>
            <a:off x="546100" y="2971800"/>
            <a:ext cx="7862888" cy="533400"/>
            <a:chOff x="546706" y="2971800"/>
            <a:chExt cx="7862193" cy="533400"/>
          </a:xfrm>
        </p:grpSpPr>
        <p:pic>
          <p:nvPicPr>
            <p:cNvPr id="44041" name="Picture 13" descr="Untitled-1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6706" y="3058088"/>
              <a:ext cx="447112" cy="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2" name="TextBox 20"/>
            <p:cNvSpPr txBox="1">
              <a:spLocks noChangeArrowheads="1"/>
            </p:cNvSpPr>
            <p:nvPr/>
          </p:nvSpPr>
          <p:spPr bwMode="auto">
            <a:xfrm>
              <a:off x="990600" y="2971800"/>
              <a:ext cx="74182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1 mfg job creates </a:t>
              </a:r>
              <a:r>
                <a:rPr lang="en-US" sz="2800" b="1">
                  <a:solidFill>
                    <a:srgbClr val="7F7F7F"/>
                  </a:solidFill>
                  <a:latin typeface="Century Gothic" pitchFamily="34" charset="0"/>
                </a:rPr>
                <a:t>2.9 jobs </a:t>
              </a:r>
              <a:r>
                <a:rPr lang="en-US" sz="2800">
                  <a:solidFill>
                    <a:srgbClr val="7F7F7F"/>
                  </a:solidFill>
                  <a:latin typeface="Century Gothic" pitchFamily="34" charset="0"/>
                </a:rPr>
                <a:t>in other sectors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11751</TotalTime>
  <Words>1023</Words>
  <Application>Microsoft Office PowerPoint</Application>
  <PresentationFormat>On-screen Show (4:3)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Haas Automation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Zierhut</dc:creator>
  <cp:lastModifiedBy>Acton, Richard</cp:lastModifiedBy>
  <cp:revision>203</cp:revision>
  <cp:lastPrinted>2013-10-01T17:03:36Z</cp:lastPrinted>
  <dcterms:created xsi:type="dcterms:W3CDTF">2012-12-17T19:20:40Z</dcterms:created>
  <dcterms:modified xsi:type="dcterms:W3CDTF">2016-04-29T14:25:31Z</dcterms:modified>
</cp:coreProperties>
</file>