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0" r:id="rId3"/>
    <p:sldId id="267" r:id="rId4"/>
    <p:sldId id="268" r:id="rId5"/>
    <p:sldId id="272" r:id="rId6"/>
    <p:sldId id="256" r:id="rId7"/>
    <p:sldId id="26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0080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952B-192C-443A-880F-A8DB1FD11D14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EE59-28FE-42AA-BA7E-E32188DBF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952B-192C-443A-880F-A8DB1FD11D14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EE59-28FE-42AA-BA7E-E32188DBF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952B-192C-443A-880F-A8DB1FD11D14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EE59-28FE-42AA-BA7E-E32188DBF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952B-192C-443A-880F-A8DB1FD11D14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EE59-28FE-42AA-BA7E-E32188DBF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952B-192C-443A-880F-A8DB1FD11D14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EE59-28FE-42AA-BA7E-E32188DBF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952B-192C-443A-880F-A8DB1FD11D14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EE59-28FE-42AA-BA7E-E32188DBF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952B-192C-443A-880F-A8DB1FD11D14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EE59-28FE-42AA-BA7E-E32188DBF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952B-192C-443A-880F-A8DB1FD11D14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EE59-28FE-42AA-BA7E-E32188DBF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952B-192C-443A-880F-A8DB1FD11D14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EE59-28FE-42AA-BA7E-E32188DBF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952B-192C-443A-880F-A8DB1FD11D14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EE59-28FE-42AA-BA7E-E32188DBF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952B-192C-443A-880F-A8DB1FD11D14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EE59-28FE-42AA-BA7E-E32188DBF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3952B-192C-443A-880F-A8DB1FD11D14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1EE59-28FE-42AA-BA7E-E32188DBF9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2819400"/>
          </a:xfrm>
        </p:spPr>
        <p:txBody>
          <a:bodyPr>
            <a:normAutofit/>
          </a:bodyPr>
          <a:lstStyle/>
          <a:p>
            <a:pPr algn="ctr"/>
            <a:r>
              <a:rPr lang="en-US" cap="none" dirty="0" smtClean="0"/>
              <a:t>Training:</a:t>
            </a:r>
            <a:br>
              <a:rPr lang="en-US" cap="none" dirty="0" smtClean="0"/>
            </a:br>
            <a:r>
              <a:rPr lang="en-US" cap="none" dirty="0" smtClean="0"/>
              <a:t>Maintaining Current Skills</a:t>
            </a:r>
            <a:br>
              <a:rPr lang="en-US" cap="none" dirty="0" smtClean="0"/>
            </a:br>
            <a:r>
              <a:rPr lang="en-US" cap="none" dirty="0" smtClean="0"/>
              <a:t>and</a:t>
            </a:r>
            <a:br>
              <a:rPr lang="en-US" cap="none" dirty="0" smtClean="0"/>
            </a:br>
            <a:r>
              <a:rPr lang="en-US" cap="none" dirty="0" smtClean="0"/>
              <a:t>Learning New Ones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32351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“</a:t>
            </a:r>
            <a:r>
              <a:rPr lang="en-US" dirty="0"/>
              <a:t>4 </a:t>
            </a:r>
            <a:r>
              <a:rPr lang="en-US" dirty="0" smtClean="0"/>
              <a:t>years” </a:t>
            </a:r>
            <a:r>
              <a:rPr lang="en-US" dirty="0"/>
              <a:t>– current average is </a:t>
            </a:r>
            <a:r>
              <a:rPr lang="en-US" dirty="0" smtClean="0"/>
              <a:t>5.8 </a:t>
            </a:r>
            <a:r>
              <a:rPr lang="en-US" dirty="0"/>
              <a:t>years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Bachelor of Arts (BA)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Bachelor of Science (BS</a:t>
            </a:r>
            <a:r>
              <a:rPr lang="en-US" dirty="0" smtClean="0"/>
              <a:t>)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There are 3 types of universities in California.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dirty="0" smtClean="0">
                <a:latin typeface="+mj-lt"/>
              </a:rPr>
              <a:t>Private Universities</a:t>
            </a:r>
            <a:endParaRPr lang="en-US" sz="4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 indent="-1143000" algn="ctr">
              <a:buNone/>
            </a:pPr>
            <a:r>
              <a:rPr lang="en-US" sz="2800" dirty="0" smtClean="0"/>
              <a:t>Examples: CLU</a:t>
            </a:r>
            <a:r>
              <a:rPr lang="en-US" sz="2800" dirty="0"/>
              <a:t>, USC, LMU, </a:t>
            </a:r>
            <a:r>
              <a:rPr lang="en-US" sz="2800" dirty="0" smtClean="0"/>
              <a:t>Claremont </a:t>
            </a:r>
            <a:r>
              <a:rPr lang="en-US" sz="2800" dirty="0" smtClean="0"/>
              <a:t>Colleges, Stanford, Pepperdine, Azusa Pacific</a:t>
            </a:r>
            <a:endParaRPr lang="en-US" sz="2800" dirty="0"/>
          </a:p>
          <a:p>
            <a:pPr lvl="2"/>
            <a:endParaRPr lang="en-US" sz="2800" dirty="0" smtClean="0"/>
          </a:p>
          <a:p>
            <a:pPr marL="1600200" lvl="2"/>
            <a:r>
              <a:rPr lang="en-US" sz="2800" dirty="0" smtClean="0"/>
              <a:t>Usually </a:t>
            </a:r>
            <a:r>
              <a:rPr lang="en-US" sz="2800" dirty="0"/>
              <a:t>highest cost per year</a:t>
            </a:r>
          </a:p>
          <a:p>
            <a:pPr marL="1600200" lvl="2"/>
            <a:r>
              <a:rPr lang="en-US" sz="2800" dirty="0"/>
              <a:t>Usually graduate in 4 years</a:t>
            </a:r>
          </a:p>
          <a:p>
            <a:pPr marL="1600200" lvl="2"/>
            <a:r>
              <a:rPr lang="en-US" sz="2800" dirty="0"/>
              <a:t>Usually housing on </a:t>
            </a:r>
            <a:r>
              <a:rPr lang="en-US" sz="2800" dirty="0" smtClean="0"/>
              <a:t>campus</a:t>
            </a:r>
          </a:p>
          <a:p>
            <a:pPr marL="1600200" lvl="2"/>
            <a:r>
              <a:rPr lang="en-US" sz="2800" dirty="0" smtClean="0"/>
              <a:t>Many have religious affiliations</a:t>
            </a:r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 State Universities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 indent="-1143000" algn="ctr">
              <a:buNone/>
            </a:pPr>
            <a:r>
              <a:rPr lang="en-US" sz="2800" dirty="0" smtClean="0"/>
              <a:t>Examples: CSU Northridge</a:t>
            </a:r>
            <a:r>
              <a:rPr lang="en-US" sz="2800" dirty="0"/>
              <a:t>, </a:t>
            </a:r>
            <a:r>
              <a:rPr lang="en-US" sz="2800" dirty="0" smtClean="0"/>
              <a:t>CSU Channel Islands, etc.</a:t>
            </a:r>
            <a:endParaRPr lang="en-US" sz="2800" dirty="0"/>
          </a:p>
          <a:p>
            <a:pPr lvl="2"/>
            <a:endParaRPr lang="en-US" sz="2800" dirty="0" smtClean="0"/>
          </a:p>
          <a:p>
            <a:pPr marL="1600200" lvl="2"/>
            <a:r>
              <a:rPr lang="en-US" sz="2800" dirty="0" smtClean="0"/>
              <a:t>Usually </a:t>
            </a:r>
            <a:r>
              <a:rPr lang="en-US" sz="2800" dirty="0"/>
              <a:t>lowest cost per year</a:t>
            </a:r>
          </a:p>
          <a:p>
            <a:pPr marL="1600200" lvl="2"/>
            <a:r>
              <a:rPr lang="en-US" sz="2800" dirty="0"/>
              <a:t>Often takes longer to graduate</a:t>
            </a:r>
          </a:p>
          <a:p>
            <a:pPr marL="1600200" lvl="2"/>
            <a:r>
              <a:rPr lang="en-US" sz="2800" smtClean="0"/>
              <a:t>Sometimes </a:t>
            </a:r>
            <a:r>
              <a:rPr lang="en-US" sz="2800" dirty="0"/>
              <a:t>housing on campus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Universities of California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en-US" dirty="0"/>
          </a:p>
          <a:p>
            <a:pPr lvl="2" indent="-1143000" algn="ctr">
              <a:buNone/>
            </a:pPr>
            <a:r>
              <a:rPr lang="en-US" sz="2800" dirty="0" smtClean="0"/>
              <a:t>Examples: UCLA</a:t>
            </a:r>
            <a:r>
              <a:rPr lang="en-US" sz="2800" dirty="0"/>
              <a:t>, </a:t>
            </a:r>
            <a:r>
              <a:rPr lang="en-US" sz="2800" dirty="0" smtClean="0"/>
              <a:t>UCSB, UCSD, etc.</a:t>
            </a:r>
            <a:endParaRPr lang="en-US" sz="2800" dirty="0"/>
          </a:p>
          <a:p>
            <a:pPr lvl="2"/>
            <a:endParaRPr lang="en-US" sz="2800" dirty="0" smtClean="0"/>
          </a:p>
          <a:p>
            <a:pPr marL="1600200" lvl="2"/>
            <a:r>
              <a:rPr lang="en-US" sz="2800" dirty="0" smtClean="0"/>
              <a:t>Usually </a:t>
            </a:r>
            <a:r>
              <a:rPr lang="en-US" sz="2800" dirty="0"/>
              <a:t>higher cost per year</a:t>
            </a:r>
          </a:p>
          <a:p>
            <a:pPr marL="1600200" lvl="2"/>
            <a:r>
              <a:rPr lang="en-US" sz="2800" dirty="0"/>
              <a:t>Usually housing on campus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dirty="0" smtClean="0"/>
              <a:t>Many universities offer </a:t>
            </a:r>
            <a:r>
              <a:rPr lang="en-US" u="sng" dirty="0" smtClean="0"/>
              <a:t>Advanced</a:t>
            </a:r>
            <a:r>
              <a:rPr lang="en-US" dirty="0" smtClean="0"/>
              <a:t> </a:t>
            </a:r>
            <a:r>
              <a:rPr lang="en-US" u="sng" dirty="0" smtClean="0"/>
              <a:t>Degrees</a:t>
            </a:r>
            <a:r>
              <a:rPr lang="en-US" dirty="0" smtClean="0"/>
              <a:t>.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Master’s </a:t>
            </a:r>
            <a:r>
              <a:rPr lang="en-US" dirty="0"/>
              <a:t>Degree (MA, MS, M.Ed., MBA)</a:t>
            </a:r>
          </a:p>
          <a:p>
            <a:pPr lvl="3"/>
            <a:r>
              <a:rPr lang="en-US" i="1" dirty="0"/>
              <a:t>Usually 1-2 </a:t>
            </a:r>
            <a:r>
              <a:rPr lang="en-US" i="1" dirty="0" smtClean="0"/>
              <a:t>years</a:t>
            </a:r>
          </a:p>
          <a:p>
            <a:pPr lvl="3"/>
            <a:r>
              <a:rPr lang="en-US" i="1" dirty="0" smtClean="0"/>
              <a:t>Very specialized</a:t>
            </a:r>
          </a:p>
          <a:p>
            <a:pPr lvl="3"/>
            <a:r>
              <a:rPr lang="en-US" i="1" dirty="0" smtClean="0"/>
              <a:t>Probably requires an exam, project, or paper (thesis)</a:t>
            </a:r>
            <a:endParaRPr lang="en-US" i="1" dirty="0"/>
          </a:p>
          <a:p>
            <a:pPr lvl="2"/>
            <a:r>
              <a:rPr lang="en-US" dirty="0"/>
              <a:t>Doctorate (Ph.D.)</a:t>
            </a:r>
          </a:p>
          <a:p>
            <a:pPr lvl="3"/>
            <a:r>
              <a:rPr lang="en-US" i="1" dirty="0"/>
              <a:t>? </a:t>
            </a:r>
            <a:r>
              <a:rPr lang="en-US" i="1" dirty="0" smtClean="0"/>
              <a:t>Years</a:t>
            </a:r>
          </a:p>
          <a:p>
            <a:pPr lvl="3"/>
            <a:r>
              <a:rPr lang="en-US" i="1" dirty="0" smtClean="0"/>
              <a:t>Very specialized</a:t>
            </a:r>
          </a:p>
          <a:p>
            <a:pPr lvl="3"/>
            <a:r>
              <a:rPr lang="en-US" i="1" dirty="0" smtClean="0"/>
              <a:t>Probably requires writing a large paper/book (dissertation)</a:t>
            </a:r>
            <a:endParaRPr lang="en-US" i="1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Examples: Army, Navy, Air Force, Marines</a:t>
            </a:r>
          </a:p>
          <a:p>
            <a:pPr>
              <a:buNone/>
            </a:pPr>
            <a:endParaRPr lang="en-US" dirty="0"/>
          </a:p>
          <a:p>
            <a:pPr marL="1720850" lvl="1" indent="-349250"/>
            <a:r>
              <a:rPr lang="en-US" i="1" dirty="0" smtClean="0"/>
              <a:t>Full military training</a:t>
            </a:r>
          </a:p>
          <a:p>
            <a:pPr marL="1720850" lvl="1" indent="-349250"/>
            <a:r>
              <a:rPr lang="en-US" i="1" dirty="0" smtClean="0"/>
              <a:t>Specialty training</a:t>
            </a:r>
            <a:endParaRPr lang="en-US" i="1" dirty="0"/>
          </a:p>
          <a:p>
            <a:pPr marL="1720850" lvl="1" indent="-349250"/>
            <a:r>
              <a:rPr lang="en-US" i="1" dirty="0"/>
              <a:t>4 year </a:t>
            </a:r>
            <a:r>
              <a:rPr lang="en-US" i="1" dirty="0" smtClean="0"/>
              <a:t>minimum commitment</a:t>
            </a:r>
          </a:p>
          <a:p>
            <a:pPr marL="1720850" lvl="1" indent="-349250"/>
            <a:r>
              <a:rPr lang="en-US" i="1" dirty="0" smtClean="0"/>
              <a:t>Life after military (GI Bill)</a:t>
            </a:r>
            <a:endParaRPr lang="en-US" i="1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800100" lvl="0">
              <a:buNone/>
            </a:pPr>
            <a:r>
              <a:rPr lang="en-US" dirty="0" smtClean="0"/>
              <a:t>Examples:</a:t>
            </a:r>
          </a:p>
          <a:p>
            <a:pPr marL="800100"/>
            <a:r>
              <a:rPr lang="en-US" dirty="0" smtClean="0"/>
              <a:t>ITT Tech</a:t>
            </a:r>
          </a:p>
          <a:p>
            <a:pPr marL="800100"/>
            <a:r>
              <a:rPr lang="en-US" dirty="0" err="1" smtClean="0"/>
              <a:t>DeVry</a:t>
            </a:r>
            <a:r>
              <a:rPr lang="en-US" dirty="0" smtClean="0"/>
              <a:t> University</a:t>
            </a:r>
          </a:p>
          <a:p>
            <a:pPr marL="800100"/>
            <a:r>
              <a:rPr lang="en-US" dirty="0" smtClean="0"/>
              <a:t>UTI </a:t>
            </a:r>
            <a:r>
              <a:rPr lang="en-US" dirty="0"/>
              <a:t>(auto </a:t>
            </a:r>
            <a:r>
              <a:rPr lang="en-US" dirty="0" smtClean="0"/>
              <a:t>mechanics)</a:t>
            </a:r>
          </a:p>
          <a:p>
            <a:pPr marL="800100"/>
            <a:r>
              <a:rPr lang="en-US" dirty="0" err="1" smtClean="0"/>
              <a:t>Marinello</a:t>
            </a:r>
            <a:r>
              <a:rPr lang="en-US" dirty="0" smtClean="0"/>
              <a:t> </a:t>
            </a:r>
            <a:r>
              <a:rPr lang="en-US" dirty="0"/>
              <a:t>Beauty </a:t>
            </a:r>
            <a:r>
              <a:rPr lang="en-US" dirty="0" smtClean="0"/>
              <a:t>Schools</a:t>
            </a:r>
          </a:p>
          <a:p>
            <a:pPr marL="800100"/>
            <a:r>
              <a:rPr lang="en-US" dirty="0" smtClean="0"/>
              <a:t>Fashion Institute of Design &amp; Merchandising</a:t>
            </a:r>
          </a:p>
          <a:p>
            <a:pPr>
              <a:buNone/>
            </a:pPr>
            <a:endParaRPr lang="en-US" dirty="0"/>
          </a:p>
          <a:p>
            <a:pPr lvl="1"/>
            <a:r>
              <a:rPr lang="en-US" i="1" dirty="0"/>
              <a:t>Shorter, specialized programs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8194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Options for Training</a:t>
            </a:r>
            <a:br>
              <a:rPr lang="en-US" dirty="0" smtClean="0"/>
            </a:br>
            <a:r>
              <a:rPr lang="en-US" dirty="0" smtClean="0"/>
              <a:t>during</a:t>
            </a:r>
            <a:br>
              <a:rPr lang="en-US" dirty="0" smtClean="0"/>
            </a:br>
            <a:r>
              <a:rPr lang="en-US" dirty="0" smtClean="0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3459162"/>
            <a:ext cx="4267200" cy="2209800"/>
          </a:xfrm>
        </p:spPr>
        <p:txBody>
          <a:bodyPr/>
          <a:lstStyle/>
          <a:p>
            <a:r>
              <a:rPr lang="en-US" dirty="0" smtClean="0"/>
              <a:t>Adult Education </a:t>
            </a:r>
          </a:p>
          <a:p>
            <a:r>
              <a:rPr lang="en-US" dirty="0" smtClean="0"/>
              <a:t>ROP</a:t>
            </a:r>
          </a:p>
          <a:p>
            <a:r>
              <a:rPr lang="en-US" dirty="0" smtClean="0"/>
              <a:t>Work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96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40266" y="-228600"/>
            <a:ext cx="9584266" cy="7188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5800" y="-76200"/>
            <a:ext cx="1600200" cy="457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8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2400" y="-114300"/>
            <a:ext cx="9499600" cy="71247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0600" y="76200"/>
            <a:ext cx="838200" cy="381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8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8890" y="0"/>
            <a:ext cx="934289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152400"/>
            <a:ext cx="1143000" cy="3429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5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93975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Post-Secondary</a:t>
            </a:r>
            <a:br>
              <a:rPr lang="en-US" u="sng" dirty="0" smtClean="0"/>
            </a:br>
            <a:r>
              <a:rPr lang="en-US" dirty="0" smtClean="0"/>
              <a:t>(After </a:t>
            </a:r>
            <a:r>
              <a:rPr lang="en-US" dirty="0"/>
              <a:t>high school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Training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Options for</a:t>
            </a:r>
            <a:br>
              <a:rPr lang="en-US" dirty="0" smtClean="0"/>
            </a:br>
            <a:r>
              <a:rPr lang="en-US" dirty="0" smtClean="0"/>
              <a:t>Training and Education</a:t>
            </a:r>
            <a:br>
              <a:rPr lang="en-US" dirty="0" smtClean="0"/>
            </a:br>
            <a:r>
              <a:rPr lang="en-US" dirty="0" smtClean="0"/>
              <a:t>in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3459162"/>
            <a:ext cx="5486400" cy="2209800"/>
          </a:xfrm>
        </p:spPr>
        <p:txBody>
          <a:bodyPr>
            <a:normAutofit/>
          </a:bodyPr>
          <a:lstStyle/>
          <a:p>
            <a:r>
              <a:rPr lang="en-US" i="1" dirty="0" smtClean="0"/>
              <a:t>Company Training Programs</a:t>
            </a:r>
          </a:p>
          <a:p>
            <a:r>
              <a:rPr lang="en-US" i="1" dirty="0" smtClean="0"/>
              <a:t>Internships</a:t>
            </a:r>
          </a:p>
          <a:p>
            <a:r>
              <a:rPr lang="en-US" i="1" dirty="0" smtClean="0"/>
              <a:t>Apprenticeships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Community Colleges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algn="ctr">
              <a:buNone/>
            </a:pPr>
            <a:r>
              <a:rPr lang="en-US" i="1" dirty="0" smtClean="0"/>
              <a:t>Sometimes called “Junior Colleges”</a:t>
            </a:r>
          </a:p>
          <a:p>
            <a:pPr>
              <a:buNone/>
            </a:pPr>
            <a:endParaRPr lang="en-US" sz="1200" u="sng" dirty="0"/>
          </a:p>
          <a:p>
            <a:pPr>
              <a:buNone/>
            </a:pPr>
            <a:r>
              <a:rPr lang="en-US" u="sng" dirty="0" smtClean="0"/>
              <a:t>Examples</a:t>
            </a:r>
            <a:endParaRPr lang="en-US" dirty="0"/>
          </a:p>
          <a:p>
            <a:pPr lvl="2"/>
            <a:r>
              <a:rPr lang="es-MX" sz="2800" dirty="0" smtClean="0"/>
              <a:t>City </a:t>
            </a:r>
            <a:r>
              <a:rPr lang="es-MX" sz="2800" dirty="0" err="1" smtClean="0"/>
              <a:t>Colleges</a:t>
            </a:r>
            <a:r>
              <a:rPr lang="es-MX" sz="2800" dirty="0" smtClean="0"/>
              <a:t>: Santa </a:t>
            </a:r>
            <a:r>
              <a:rPr lang="es-MX" sz="2800" dirty="0" err="1" smtClean="0"/>
              <a:t>Barbara</a:t>
            </a:r>
            <a:r>
              <a:rPr lang="es-MX" sz="2800" dirty="0" smtClean="0"/>
              <a:t>, Santa </a:t>
            </a:r>
            <a:r>
              <a:rPr lang="es-MX" sz="2800" dirty="0" err="1" smtClean="0"/>
              <a:t>Monica</a:t>
            </a:r>
            <a:r>
              <a:rPr lang="es-MX" sz="2800" dirty="0" smtClean="0"/>
              <a:t>, Pasadena, Glendale</a:t>
            </a:r>
            <a:endParaRPr lang="en-US" sz="2800" dirty="0"/>
          </a:p>
          <a:p>
            <a:pPr lvl="2"/>
            <a:r>
              <a:rPr lang="en-US" sz="2800" dirty="0" smtClean="0"/>
              <a:t>Local: Moorpark College</a:t>
            </a:r>
          </a:p>
          <a:p>
            <a:pPr lvl="2"/>
            <a:r>
              <a:rPr lang="en-US" sz="2800" dirty="0" smtClean="0"/>
              <a:t>San Fernando Valley: Pierce</a:t>
            </a:r>
            <a:r>
              <a:rPr lang="en-US" sz="2800" dirty="0"/>
              <a:t>, Valley, </a:t>
            </a:r>
            <a:r>
              <a:rPr lang="en-US" sz="2800" dirty="0" smtClean="0"/>
              <a:t>Mission</a:t>
            </a:r>
          </a:p>
          <a:p>
            <a:pPr lvl="2"/>
            <a:r>
              <a:rPr lang="en-US" sz="2800" dirty="0" err="1" smtClean="0"/>
              <a:t>Cuesta</a:t>
            </a:r>
            <a:r>
              <a:rPr lang="en-US" sz="2800" dirty="0" smtClean="0"/>
              <a:t> (SLO) (only on-campus housing)</a:t>
            </a:r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Community Colleges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marL="1720850" lvl="1" indent="-349250">
              <a:buFont typeface="Arial" pitchFamily="34" charset="0"/>
              <a:buChar char="•"/>
            </a:pPr>
            <a:r>
              <a:rPr lang="en-US" dirty="0" smtClean="0"/>
              <a:t>Usually no housing on campus</a:t>
            </a:r>
          </a:p>
          <a:p>
            <a:pPr marL="1720850" lvl="1" indent="-349250">
              <a:buFont typeface="Arial" pitchFamily="34" charset="0"/>
              <a:buChar char="•"/>
            </a:pPr>
            <a:r>
              <a:rPr lang="en-US" dirty="0" smtClean="0"/>
              <a:t>“2 </a:t>
            </a:r>
            <a:r>
              <a:rPr lang="en-US" dirty="0" smtClean="0"/>
              <a:t>years”</a:t>
            </a:r>
            <a:endParaRPr lang="en-US" dirty="0" smtClean="0"/>
          </a:p>
          <a:p>
            <a:pPr marL="1720850" lvl="1" indent="-349250">
              <a:buFont typeface="Arial" pitchFamily="34" charset="0"/>
              <a:buChar char="•"/>
            </a:pPr>
            <a:r>
              <a:rPr lang="en-US" dirty="0" smtClean="0"/>
              <a:t>Associate of Arts (AA)</a:t>
            </a:r>
          </a:p>
          <a:p>
            <a:pPr marL="1720850" lvl="1" indent="-349250">
              <a:buFont typeface="Arial" pitchFamily="34" charset="0"/>
              <a:buChar char="•"/>
            </a:pPr>
            <a:r>
              <a:rPr lang="en-US" dirty="0" smtClean="0"/>
              <a:t>Associate of Science (AS)</a:t>
            </a:r>
          </a:p>
          <a:p>
            <a:pPr marL="1720850" indent="-34925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308</Words>
  <Application>Microsoft Office PowerPoint</Application>
  <PresentationFormat>On-screen Show (4:3)</PresentationFormat>
  <Paragraphs>78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Training: Maintaining Current Skills and Learning New Ones</vt:lpstr>
      <vt:lpstr>Options for Training during High School</vt:lpstr>
      <vt:lpstr>PowerPoint Presentation</vt:lpstr>
      <vt:lpstr>PowerPoint Presentation</vt:lpstr>
      <vt:lpstr>PowerPoint Presentation</vt:lpstr>
      <vt:lpstr>Post-Secondary (After high school) Training </vt:lpstr>
      <vt:lpstr>Options for Training and Education in Business</vt:lpstr>
      <vt:lpstr>Community Colleges </vt:lpstr>
      <vt:lpstr>Community Colleges</vt:lpstr>
      <vt:lpstr>Universities</vt:lpstr>
      <vt:lpstr>Private Universities</vt:lpstr>
      <vt:lpstr>California State Universities</vt:lpstr>
      <vt:lpstr>Universities of California</vt:lpstr>
      <vt:lpstr>Universities</vt:lpstr>
      <vt:lpstr>Military</vt:lpstr>
      <vt:lpstr>Technical Training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Post-Secondary (After high school) Training</dc:title>
  <dc:creator>Rich</dc:creator>
  <cp:lastModifiedBy>Acton, Richard</cp:lastModifiedBy>
  <cp:revision>29</cp:revision>
  <dcterms:created xsi:type="dcterms:W3CDTF">2013-11-17T20:39:15Z</dcterms:created>
  <dcterms:modified xsi:type="dcterms:W3CDTF">2016-02-08T18:19:34Z</dcterms:modified>
</cp:coreProperties>
</file>